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9" r:id="rId13"/>
    <p:sldId id="284" r:id="rId14"/>
    <p:sldId id="270" r:id="rId15"/>
    <p:sldId id="268" r:id="rId16"/>
    <p:sldId id="287" r:id="rId17"/>
    <p:sldId id="266" r:id="rId18"/>
    <p:sldId id="276" r:id="rId19"/>
    <p:sldId id="272" r:id="rId20"/>
    <p:sldId id="286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m hFEf" initials="th" lastIdx="1" clrIdx="0">
    <p:extLst>
      <p:ext uri="{19B8F6BF-5375-455C-9EA6-DF929625EA0E}">
        <p15:presenceInfo xmlns:p15="http://schemas.microsoft.com/office/powerpoint/2012/main" userId="tim hFEf" providerId="None"/>
      </p:ext>
    </p:extLst>
  </p:cmAuthor>
  <p:cmAuthor id="2" name="hFEf" initials="h" lastIdx="1" clrIdx="1">
    <p:extLst>
      <p:ext uri="{19B8F6BF-5375-455C-9EA6-DF929625EA0E}">
        <p15:presenceInfo xmlns:p15="http://schemas.microsoft.com/office/powerpoint/2012/main" userId="hFEf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Styl jasny 2 — Ak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Styl pośredni 1 — Ak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20" d="100"/>
          <a:sy n="120" d="100"/>
        </p:scale>
        <p:origin x="1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17770-5FC7-4436-A3C2-458CF87E757B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D915A-ACBC-4615-9071-89BFE0AD8BB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740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68E6E1-6B38-4FCC-A802-9AAD6001B277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14633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68E6E1-6B38-4FCC-A802-9AAD6001B277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8173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68E6E1-6B38-4FCC-A802-9AAD6001B277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83354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68E6E1-6B38-4FCC-A802-9AAD6001B277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1805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68E6E1-6B38-4FCC-A802-9AAD6001B277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07791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F68E6E1-6B38-4FCC-A802-9AAD6001B277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7453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7066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3264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983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781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24013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0261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92834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5586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59895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7081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7575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73515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56539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98145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19724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4382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C7FE1-F994-4767-A99A-AB0030C35287}" type="datetimeFigureOut">
              <a:rPr lang="pl-PL" smtClean="0"/>
              <a:t>04.05.2021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BA750CD-0ABB-49D6-9E14-3596DF59743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8981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12" Type="http://schemas.openxmlformats.org/officeDocument/2006/relationships/image" Target="../media/image2.png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6" Type="http://schemas.openxmlformats.org/officeDocument/2006/relationships/image" Target="../media/image5.jpg"/><Relationship Id="rId11" Type="http://schemas.openxmlformats.org/officeDocument/2006/relationships/image" Target="../media/image10.emf"/><Relationship Id="rId5" Type="http://schemas.microsoft.com/office/2007/relationships/hdphoto" Target="../media/hdphoto2.wdp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3.png"/><Relationship Id="rId5" Type="http://schemas.openxmlformats.org/officeDocument/2006/relationships/image" Target="../media/image12.emf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3.png"/><Relationship Id="rId5" Type="http://schemas.openxmlformats.org/officeDocument/2006/relationships/image" Target="../media/image15.emf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3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jpeg"/><Relationship Id="rId12" Type="http://schemas.openxmlformats.org/officeDocument/2006/relationships/image" Target="../media/image3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1.jpeg"/><Relationship Id="rId11" Type="http://schemas.openxmlformats.org/officeDocument/2006/relationships/image" Target="../media/image26.png"/><Relationship Id="rId5" Type="http://schemas.openxmlformats.org/officeDocument/2006/relationships/image" Target="../media/image13.png"/><Relationship Id="rId10" Type="http://schemas.openxmlformats.org/officeDocument/2006/relationships/image" Target="../media/image25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jpeg"/><Relationship Id="rId2" Type="http://schemas.microsoft.com/office/2007/relationships/media" Target="../media/media7.mp3"/><Relationship Id="rId1" Type="http://schemas.openxmlformats.org/officeDocument/2006/relationships/audio" Target="NULL" TargetMode="External"/><Relationship Id="rId6" Type="http://schemas.openxmlformats.org/officeDocument/2006/relationships/image" Target="../media/image27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jpe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30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6" Type="http://schemas.openxmlformats.org/officeDocument/2006/relationships/image" Target="../media/image33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microsoft.com/office/2007/relationships/media" Target="../media/media12.mp3"/><Relationship Id="rId1" Type="http://schemas.openxmlformats.org/officeDocument/2006/relationships/audio" Target="NULL" TargetMode="External"/><Relationship Id="rId6" Type="http://schemas.openxmlformats.org/officeDocument/2006/relationships/image" Target="../media/image34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microsoft.com/office/2007/relationships/media" Target="../media/media13.mp3"/><Relationship Id="rId1" Type="http://schemas.openxmlformats.org/officeDocument/2006/relationships/audio" Target="NULL" TargetMode="External"/><Relationship Id="rId6" Type="http://schemas.openxmlformats.org/officeDocument/2006/relationships/image" Target="../media/image35.jpe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../media/media14.mp3"/><Relationship Id="rId1" Type="http://schemas.openxmlformats.org/officeDocument/2006/relationships/audi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9588484-F392-4CC1-ACDF-7D684576A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299" y="2219964"/>
            <a:ext cx="8915399" cy="2418071"/>
          </a:xfrm>
        </p:spPr>
        <p:txBody>
          <a:bodyPr>
            <a:noAutofit/>
          </a:bodyPr>
          <a:lstStyle/>
          <a:p>
            <a:pPr algn="ctr"/>
            <a:r>
              <a:rPr lang="pl-PL" sz="2800" b="1" i="1" dirty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„Dostawa i montaż jednostek wytwarzania energii z OZE –  zestawów kolektorów słonecznych w ramach zadania pn. “EKOPARTNERZY NA RZECZ SŁONECZNEJ ENERGII MAŁOPOLSKI” dla Subregionów Olkuski oraz Wielicki.</a:t>
            </a:r>
            <a:endParaRPr lang="pl-PL" sz="2800" i="1" dirty="0">
              <a:latin typeface="Calibri Light" panose="020F0302020204030204" pitchFamily="34" charset="0"/>
            </a:endParaRP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8761831-7A33-4B6A-9CBE-4B84138202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902" b="12087"/>
          <a:stretch/>
        </p:blipFill>
        <p:spPr>
          <a:xfrm>
            <a:off x="949641" y="0"/>
            <a:ext cx="10292717" cy="890803"/>
          </a:xfrm>
          <a:prstGeom prst="rect">
            <a:avLst/>
          </a:prstGeom>
          <a:effectLst>
            <a:outerShdw blurRad="50800" dist="50800" dir="5400000" algn="ctr" rotWithShape="0">
              <a:schemeClr val="accent1">
                <a:lumMod val="40000"/>
                <a:lumOff val="60000"/>
              </a:schemeClr>
            </a:outerShdw>
          </a:effectLst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6A984283-1EE2-4BCE-8149-73278EBC8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8033" y="5845976"/>
            <a:ext cx="2481287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83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2D4D882-7741-4DED-A80A-B660F251E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4901" y="652244"/>
            <a:ext cx="8911687" cy="3089761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/>
              <a:t>Niniejsza prezentacja ma na celu przedstawienie Państwu zestaw produktów z których składać się będzie kompletna instalacja, przedstawienie zasad montażu oraz działania instalacji a także zasad prawidłowego użytkowania instalacji.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5E87B804-7C5D-4979-8895-1ABBB8F727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8033" y="5845976"/>
            <a:ext cx="2481287" cy="1012024"/>
          </a:xfrm>
          <a:prstGeom prst="rect">
            <a:avLst/>
          </a:prstGeom>
        </p:spPr>
      </p:pic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5868C9EF-628B-47AA-BFDA-EE3ACB35F29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73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0550" y="4264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07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>
            <a:extLst>
              <a:ext uri="{FF2B5EF4-FFF2-40B4-BE49-F238E27FC236}">
                <a16:creationId xmlns:a16="http://schemas.microsoft.com/office/drawing/2014/main" id="{5021C357-DFC0-4E46-940F-F28F9EACFE0B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246" t="7935" r="4085" b="34077"/>
          <a:stretch/>
        </p:blipFill>
        <p:spPr>
          <a:xfrm>
            <a:off x="3686013" y="1264555"/>
            <a:ext cx="4819973" cy="4726982"/>
          </a:xfrm>
          <a:prstGeom prst="rect">
            <a:avLst/>
          </a:prstGeom>
        </p:spPr>
      </p:pic>
      <p:sp>
        <p:nvSpPr>
          <p:cNvPr id="5" name="Prostokąt: ścięte rogi po przekątnej 4">
            <a:extLst>
              <a:ext uri="{FF2B5EF4-FFF2-40B4-BE49-F238E27FC236}">
                <a16:creationId xmlns:a16="http://schemas.microsoft.com/office/drawing/2014/main" id="{B1573C1D-7396-4F64-8599-64955F42BC43}"/>
              </a:ext>
            </a:extLst>
          </p:cNvPr>
          <p:cNvSpPr/>
          <p:nvPr/>
        </p:nvSpPr>
        <p:spPr>
          <a:xfrm>
            <a:off x="3487118" y="976393"/>
            <a:ext cx="5393411" cy="5455404"/>
          </a:xfrm>
          <a:prstGeom prst="snip2Diag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14E629D4-55F6-47B2-8DDA-6A09E7BD108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0" r="9491"/>
          <a:stretch/>
        </p:blipFill>
        <p:spPr>
          <a:xfrm>
            <a:off x="2142624" y="3886200"/>
            <a:ext cx="1298125" cy="2971800"/>
          </a:xfrm>
          <a:prstGeom prst="rect">
            <a:avLst/>
          </a:prstGeom>
        </p:spPr>
      </p:pic>
      <p:sp>
        <p:nvSpPr>
          <p:cNvPr id="9" name="pole tekstowe 8">
            <a:extLst>
              <a:ext uri="{FF2B5EF4-FFF2-40B4-BE49-F238E27FC236}">
                <a16:creationId xmlns:a16="http://schemas.microsoft.com/office/drawing/2014/main" id="{79631D05-C9CE-4CC3-B438-BB5033710990}"/>
              </a:ext>
            </a:extLst>
          </p:cNvPr>
          <p:cNvSpPr txBox="1"/>
          <p:nvPr/>
        </p:nvSpPr>
        <p:spPr>
          <a:xfrm>
            <a:off x="111780" y="4161485"/>
            <a:ext cx="2039038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l-PL" sz="1600" b="0" i="0" u="none" strike="noStrike" baseline="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pl-PL" sz="14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OEM Energy </a:t>
            </a:r>
            <a:r>
              <a:rPr lang="pl-PL" sz="1400" b="0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Podgrzewacz CWU PDT 200/300/400/500 PN CE z anodą tytanową </a:t>
            </a:r>
            <a:r>
              <a:rPr lang="pl-PL" sz="14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</a:rPr>
              <a:t>VER 2 </a:t>
            </a:r>
            <a:endParaRPr lang="pl-PL" sz="1400" dirty="0">
              <a:latin typeface="Century Gothic" panose="020B0502020202020204" pitchFamily="34" charset="0"/>
            </a:endParaRPr>
          </a:p>
        </p:txBody>
      </p:sp>
      <p:sp>
        <p:nvSpPr>
          <p:cNvPr id="10" name="Prostokąt: jeden ścięty róg 9">
            <a:extLst>
              <a:ext uri="{FF2B5EF4-FFF2-40B4-BE49-F238E27FC236}">
                <a16:creationId xmlns:a16="http://schemas.microsoft.com/office/drawing/2014/main" id="{9BBC46F2-DBE7-4D3D-AE45-3B156C59E815}"/>
              </a:ext>
            </a:extLst>
          </p:cNvPr>
          <p:cNvSpPr/>
          <p:nvPr/>
        </p:nvSpPr>
        <p:spPr>
          <a:xfrm>
            <a:off x="374552" y="2936581"/>
            <a:ext cx="1968979" cy="768269"/>
          </a:xfrm>
          <a:prstGeom prst="snip1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9" name="Obraz 18">
            <a:extLst>
              <a:ext uri="{FF2B5EF4-FFF2-40B4-BE49-F238E27FC236}">
                <a16:creationId xmlns:a16="http://schemas.microsoft.com/office/drawing/2014/main" id="{96A9E74D-DCAE-4AD4-BCD1-D400EB3A4F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846" t="40653" r="74190" b="28388"/>
          <a:stretch/>
        </p:blipFill>
        <p:spPr>
          <a:xfrm>
            <a:off x="9079424" y="389343"/>
            <a:ext cx="1092898" cy="2122141"/>
          </a:xfrm>
          <a:prstGeom prst="rect">
            <a:avLst/>
          </a:prstGeom>
        </p:spPr>
      </p:pic>
      <p:sp>
        <p:nvSpPr>
          <p:cNvPr id="20" name="Prostokąt 19">
            <a:extLst>
              <a:ext uri="{FF2B5EF4-FFF2-40B4-BE49-F238E27FC236}">
                <a16:creationId xmlns:a16="http://schemas.microsoft.com/office/drawing/2014/main" id="{E42B05B8-091A-4FAC-A95D-A8BF029B4A45}"/>
              </a:ext>
            </a:extLst>
          </p:cNvPr>
          <p:cNvSpPr/>
          <p:nvPr/>
        </p:nvSpPr>
        <p:spPr>
          <a:xfrm>
            <a:off x="9079424" y="389344"/>
            <a:ext cx="1092898" cy="212214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2" name="Obraz 21">
            <a:extLst>
              <a:ext uri="{FF2B5EF4-FFF2-40B4-BE49-F238E27FC236}">
                <a16:creationId xmlns:a16="http://schemas.microsoft.com/office/drawing/2014/main" id="{1F2D75D7-21DC-454C-B1B5-6967B3CC3D7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2577" t="36617" r="44532" b="35121"/>
          <a:stretch/>
        </p:blipFill>
        <p:spPr>
          <a:xfrm>
            <a:off x="9004407" y="2735450"/>
            <a:ext cx="1571625" cy="1937289"/>
          </a:xfrm>
          <a:prstGeom prst="rect">
            <a:avLst/>
          </a:prstGeom>
        </p:spPr>
      </p:pic>
      <p:sp>
        <p:nvSpPr>
          <p:cNvPr id="23" name="pole tekstowe 22">
            <a:extLst>
              <a:ext uri="{FF2B5EF4-FFF2-40B4-BE49-F238E27FC236}">
                <a16:creationId xmlns:a16="http://schemas.microsoft.com/office/drawing/2014/main" id="{7CA22D6B-ACE8-4773-95EE-7C0922A8A419}"/>
              </a:ext>
            </a:extLst>
          </p:cNvPr>
          <p:cNvSpPr txBox="1"/>
          <p:nvPr/>
        </p:nvSpPr>
        <p:spPr>
          <a:xfrm>
            <a:off x="10381404" y="2735450"/>
            <a:ext cx="17662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b="1" dirty="0"/>
              <a:t>COMPIT SOLARCOMP 971SD </a:t>
            </a:r>
            <a:r>
              <a:rPr lang="pl-PL" sz="1400" dirty="0"/>
              <a:t>– Sterownik</a:t>
            </a:r>
          </a:p>
        </p:txBody>
      </p:sp>
      <p:sp>
        <p:nvSpPr>
          <p:cNvPr id="24" name="pole tekstowe 23">
            <a:extLst>
              <a:ext uri="{FF2B5EF4-FFF2-40B4-BE49-F238E27FC236}">
                <a16:creationId xmlns:a16="http://schemas.microsoft.com/office/drawing/2014/main" id="{E6F8BC3A-C3AE-4687-A554-FB0683FD7C6C}"/>
              </a:ext>
            </a:extLst>
          </p:cNvPr>
          <p:cNvSpPr txBox="1"/>
          <p:nvPr/>
        </p:nvSpPr>
        <p:spPr>
          <a:xfrm>
            <a:off x="10425748" y="389343"/>
            <a:ext cx="18414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Moduł kolektora słonecznego  </a:t>
            </a:r>
          </a:p>
          <a:p>
            <a:pPr algn="ctr"/>
            <a:r>
              <a:rPr lang="pl-PL" sz="1400" b="1" dirty="0"/>
              <a:t>Ensol ES2V2,65S AL-CU  </a:t>
            </a:r>
          </a:p>
        </p:txBody>
      </p:sp>
      <p:sp>
        <p:nvSpPr>
          <p:cNvPr id="25" name="Prostokąt: jeden ścięty róg 24">
            <a:extLst>
              <a:ext uri="{FF2B5EF4-FFF2-40B4-BE49-F238E27FC236}">
                <a16:creationId xmlns:a16="http://schemas.microsoft.com/office/drawing/2014/main" id="{119BF146-3551-40FF-BD82-1E94A665C163}"/>
              </a:ext>
            </a:extLst>
          </p:cNvPr>
          <p:cNvSpPr/>
          <p:nvPr/>
        </p:nvSpPr>
        <p:spPr>
          <a:xfrm>
            <a:off x="10425746" y="389342"/>
            <a:ext cx="1766253" cy="954107"/>
          </a:xfrm>
          <a:prstGeom prst="snip1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Prostokąt: jeden ścięty róg 35">
            <a:extLst>
              <a:ext uri="{FF2B5EF4-FFF2-40B4-BE49-F238E27FC236}">
                <a16:creationId xmlns:a16="http://schemas.microsoft.com/office/drawing/2014/main" id="{399304D7-6BA4-4DF6-A5FD-8B46D7DEAC09}"/>
              </a:ext>
            </a:extLst>
          </p:cNvPr>
          <p:cNvSpPr/>
          <p:nvPr/>
        </p:nvSpPr>
        <p:spPr>
          <a:xfrm>
            <a:off x="10442184" y="2735449"/>
            <a:ext cx="1571625" cy="749500"/>
          </a:xfrm>
          <a:prstGeom prst="snip1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2" name="Obraz 51">
            <a:extLst>
              <a:ext uri="{FF2B5EF4-FFF2-40B4-BE49-F238E27FC236}">
                <a16:creationId xmlns:a16="http://schemas.microsoft.com/office/drawing/2014/main" id="{709054ED-B519-4A66-B2B1-0E057AA3449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6929" t="38879" r="35757" b="40712"/>
          <a:stretch/>
        </p:blipFill>
        <p:spPr>
          <a:xfrm>
            <a:off x="2404452" y="2535293"/>
            <a:ext cx="867619" cy="1361109"/>
          </a:xfrm>
          <a:prstGeom prst="rect">
            <a:avLst/>
          </a:prstGeom>
        </p:spPr>
      </p:pic>
      <p:sp>
        <p:nvSpPr>
          <p:cNvPr id="53" name="pole tekstowe 52">
            <a:extLst>
              <a:ext uri="{FF2B5EF4-FFF2-40B4-BE49-F238E27FC236}">
                <a16:creationId xmlns:a16="http://schemas.microsoft.com/office/drawing/2014/main" id="{2382D6F5-6250-412D-8D70-52B210D8A376}"/>
              </a:ext>
            </a:extLst>
          </p:cNvPr>
          <p:cNvSpPr txBox="1"/>
          <p:nvPr/>
        </p:nvSpPr>
        <p:spPr>
          <a:xfrm>
            <a:off x="337835" y="2969318"/>
            <a:ext cx="20825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Naczynie </a:t>
            </a:r>
            <a:r>
              <a:rPr lang="pl-PL" sz="1400" dirty="0" err="1"/>
              <a:t>wzbiorcze</a:t>
            </a:r>
            <a:r>
              <a:rPr lang="pl-PL" sz="1400" dirty="0"/>
              <a:t>-przeponowe (solarne) </a:t>
            </a:r>
            <a:r>
              <a:rPr lang="pl-PL" sz="1400" b="1" dirty="0" err="1"/>
              <a:t>Ottone</a:t>
            </a:r>
            <a:r>
              <a:rPr lang="pl-PL" sz="1400" b="1" dirty="0"/>
              <a:t> SL</a:t>
            </a:r>
          </a:p>
        </p:txBody>
      </p:sp>
      <p:sp>
        <p:nvSpPr>
          <p:cNvPr id="54" name="Prostokąt: jeden ścięty róg 53">
            <a:extLst>
              <a:ext uri="{FF2B5EF4-FFF2-40B4-BE49-F238E27FC236}">
                <a16:creationId xmlns:a16="http://schemas.microsoft.com/office/drawing/2014/main" id="{2090B9D2-F95D-4909-B3AD-1D3CDF0DB78F}"/>
              </a:ext>
            </a:extLst>
          </p:cNvPr>
          <p:cNvSpPr/>
          <p:nvPr/>
        </p:nvSpPr>
        <p:spPr>
          <a:xfrm>
            <a:off x="216569" y="4343076"/>
            <a:ext cx="1832772" cy="1398355"/>
          </a:xfrm>
          <a:prstGeom prst="snip1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55" name="Obraz 54">
            <a:extLst>
              <a:ext uri="{FF2B5EF4-FFF2-40B4-BE49-F238E27FC236}">
                <a16:creationId xmlns:a16="http://schemas.microsoft.com/office/drawing/2014/main" id="{A9496792-EAE0-4951-AE41-7AD4C8037FE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6929" t="38879" r="35757" b="40712"/>
          <a:stretch/>
        </p:blipFill>
        <p:spPr>
          <a:xfrm>
            <a:off x="9356409" y="4896703"/>
            <a:ext cx="867619" cy="1361109"/>
          </a:xfrm>
          <a:prstGeom prst="rect">
            <a:avLst/>
          </a:prstGeom>
        </p:spPr>
      </p:pic>
      <p:sp>
        <p:nvSpPr>
          <p:cNvPr id="56" name="pole tekstowe 55">
            <a:extLst>
              <a:ext uri="{FF2B5EF4-FFF2-40B4-BE49-F238E27FC236}">
                <a16:creationId xmlns:a16="http://schemas.microsoft.com/office/drawing/2014/main" id="{3278A372-6A86-4943-A6B3-1767EC81E6DF}"/>
              </a:ext>
            </a:extLst>
          </p:cNvPr>
          <p:cNvSpPr txBox="1"/>
          <p:nvPr/>
        </p:nvSpPr>
        <p:spPr>
          <a:xfrm>
            <a:off x="10172322" y="5002768"/>
            <a:ext cx="20825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Naczynie </a:t>
            </a:r>
            <a:r>
              <a:rPr lang="pl-PL" sz="1400" dirty="0" err="1"/>
              <a:t>wzbiorcze</a:t>
            </a:r>
            <a:r>
              <a:rPr lang="pl-PL" sz="1400" dirty="0"/>
              <a:t>-przeponowe (</a:t>
            </a:r>
            <a:r>
              <a:rPr lang="pl-PL" sz="1400" dirty="0" err="1"/>
              <a:t>c.w.u</a:t>
            </a:r>
            <a:r>
              <a:rPr lang="pl-PL" sz="1400" dirty="0"/>
              <a:t>) </a:t>
            </a:r>
            <a:r>
              <a:rPr lang="pl-PL" sz="1400" b="1" dirty="0" err="1"/>
              <a:t>Ottone</a:t>
            </a:r>
            <a:r>
              <a:rPr lang="pl-PL" sz="1400" b="1" dirty="0"/>
              <a:t> HW</a:t>
            </a:r>
          </a:p>
        </p:txBody>
      </p:sp>
      <p:pic>
        <p:nvPicPr>
          <p:cNvPr id="57" name="Obraz 56">
            <a:extLst>
              <a:ext uri="{FF2B5EF4-FFF2-40B4-BE49-F238E27FC236}">
                <a16:creationId xmlns:a16="http://schemas.microsoft.com/office/drawing/2014/main" id="{E2E8D0C0-415B-4551-AC9B-374792598E2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37158" y="4954980"/>
            <a:ext cx="1987468" cy="786452"/>
          </a:xfrm>
          <a:prstGeom prst="rect">
            <a:avLst/>
          </a:prstGeom>
        </p:spPr>
      </p:pic>
      <p:cxnSp>
        <p:nvCxnSpPr>
          <p:cNvPr id="59" name="Łącznik prosty ze strzałką 58">
            <a:extLst>
              <a:ext uri="{FF2B5EF4-FFF2-40B4-BE49-F238E27FC236}">
                <a16:creationId xmlns:a16="http://schemas.microsoft.com/office/drawing/2014/main" id="{DBF4A0F7-FFC4-4EF7-9313-92B675135A3C}"/>
              </a:ext>
            </a:extLst>
          </p:cNvPr>
          <p:cNvCxnSpPr>
            <a:cxnSpLocks/>
          </p:cNvCxnSpPr>
          <p:nvPr/>
        </p:nvCxnSpPr>
        <p:spPr>
          <a:xfrm flipH="1">
            <a:off x="6942221" y="1190781"/>
            <a:ext cx="2062186" cy="6500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Łącznik prosty ze strzałką 60">
            <a:extLst>
              <a:ext uri="{FF2B5EF4-FFF2-40B4-BE49-F238E27FC236}">
                <a16:creationId xmlns:a16="http://schemas.microsoft.com/office/drawing/2014/main" id="{7E281C59-0750-4086-8488-3A509DA7B825}"/>
              </a:ext>
            </a:extLst>
          </p:cNvPr>
          <p:cNvCxnSpPr>
            <a:cxnSpLocks/>
          </p:cNvCxnSpPr>
          <p:nvPr/>
        </p:nvCxnSpPr>
        <p:spPr>
          <a:xfrm flipH="1" flipV="1">
            <a:off x="7153969" y="3043989"/>
            <a:ext cx="2014094" cy="2767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ze strzałką 63">
            <a:extLst>
              <a:ext uri="{FF2B5EF4-FFF2-40B4-BE49-F238E27FC236}">
                <a16:creationId xmlns:a16="http://schemas.microsoft.com/office/drawing/2014/main" id="{739692D3-831A-40AD-9745-E24B47A8ADE6}"/>
              </a:ext>
            </a:extLst>
          </p:cNvPr>
          <p:cNvCxnSpPr>
            <a:cxnSpLocks/>
          </p:cNvCxnSpPr>
          <p:nvPr/>
        </p:nvCxnSpPr>
        <p:spPr>
          <a:xfrm flipV="1">
            <a:off x="3346977" y="4928994"/>
            <a:ext cx="1803079" cy="6644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pole tekstowe 70">
            <a:extLst>
              <a:ext uri="{FF2B5EF4-FFF2-40B4-BE49-F238E27FC236}">
                <a16:creationId xmlns:a16="http://schemas.microsoft.com/office/drawing/2014/main" id="{40D76F67-3DDF-47FE-A53F-21977F03D14A}"/>
              </a:ext>
            </a:extLst>
          </p:cNvPr>
          <p:cNvSpPr txBox="1"/>
          <p:nvPr/>
        </p:nvSpPr>
        <p:spPr>
          <a:xfrm>
            <a:off x="469231" y="1450413"/>
            <a:ext cx="172017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/>
              <a:t>Grupa pompowa- </a:t>
            </a:r>
            <a:r>
              <a:rPr lang="pl-PL" sz="1400" b="1" dirty="0"/>
              <a:t>GRUNDFOS SOLAR UPM3 15-75</a:t>
            </a:r>
          </a:p>
        </p:txBody>
      </p:sp>
      <p:sp>
        <p:nvSpPr>
          <p:cNvPr id="72" name="Prostokąt: jeden ścięty róg 71">
            <a:extLst>
              <a:ext uri="{FF2B5EF4-FFF2-40B4-BE49-F238E27FC236}">
                <a16:creationId xmlns:a16="http://schemas.microsoft.com/office/drawing/2014/main" id="{F7336F05-0AC3-41B5-9B93-45D1D808ACC0}"/>
              </a:ext>
            </a:extLst>
          </p:cNvPr>
          <p:cNvSpPr/>
          <p:nvPr/>
        </p:nvSpPr>
        <p:spPr>
          <a:xfrm>
            <a:off x="469232" y="1488786"/>
            <a:ext cx="1580109" cy="1082440"/>
          </a:xfrm>
          <a:prstGeom prst="snip1Rect">
            <a:avLst/>
          </a:prstGeom>
          <a:noFill/>
          <a:ln w="19050"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cxnSp>
        <p:nvCxnSpPr>
          <p:cNvPr id="74" name="Łącznik prosty ze strzałką 73">
            <a:extLst>
              <a:ext uri="{FF2B5EF4-FFF2-40B4-BE49-F238E27FC236}">
                <a16:creationId xmlns:a16="http://schemas.microsoft.com/office/drawing/2014/main" id="{A2FAAE34-299E-4CCE-9B61-84CC7DC7C72D}"/>
              </a:ext>
            </a:extLst>
          </p:cNvPr>
          <p:cNvCxnSpPr>
            <a:cxnSpLocks/>
          </p:cNvCxnSpPr>
          <p:nvPr/>
        </p:nvCxnSpPr>
        <p:spPr>
          <a:xfrm>
            <a:off x="3210133" y="2404520"/>
            <a:ext cx="976856" cy="13003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Łącznik prosty ze strzałką 75">
            <a:extLst>
              <a:ext uri="{FF2B5EF4-FFF2-40B4-BE49-F238E27FC236}">
                <a16:creationId xmlns:a16="http://schemas.microsoft.com/office/drawing/2014/main" id="{0FD07D76-972F-4A4F-8F3E-B3798AE6673E}"/>
              </a:ext>
            </a:extLst>
          </p:cNvPr>
          <p:cNvCxnSpPr/>
          <p:nvPr/>
        </p:nvCxnSpPr>
        <p:spPr>
          <a:xfrm>
            <a:off x="3265957" y="3474114"/>
            <a:ext cx="531425" cy="6593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Łącznik prosty ze strzałką 81">
            <a:extLst>
              <a:ext uri="{FF2B5EF4-FFF2-40B4-BE49-F238E27FC236}">
                <a16:creationId xmlns:a16="http://schemas.microsoft.com/office/drawing/2014/main" id="{253A129E-45ED-402E-B9D2-8AF08D2E2B56}"/>
              </a:ext>
            </a:extLst>
          </p:cNvPr>
          <p:cNvCxnSpPr/>
          <p:nvPr/>
        </p:nvCxnSpPr>
        <p:spPr>
          <a:xfrm flipH="1" flipV="1">
            <a:off x="6527053" y="5209674"/>
            <a:ext cx="2829356" cy="131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Obraz 83">
            <a:extLst>
              <a:ext uri="{FF2B5EF4-FFF2-40B4-BE49-F238E27FC236}">
                <a16:creationId xmlns:a16="http://schemas.microsoft.com/office/drawing/2014/main" id="{01EA213A-A6B4-4A10-B16F-BBEC8702E1C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96786" y="760898"/>
            <a:ext cx="1386473" cy="1815088"/>
          </a:xfrm>
          <a:prstGeom prst="rect">
            <a:avLst/>
          </a:prstGeom>
        </p:spPr>
      </p:pic>
      <p:pic>
        <p:nvPicPr>
          <p:cNvPr id="85" name="Obraz 84">
            <a:extLst>
              <a:ext uri="{FF2B5EF4-FFF2-40B4-BE49-F238E27FC236}">
                <a16:creationId xmlns:a16="http://schemas.microsoft.com/office/drawing/2014/main" id="{B457B455-67F4-443C-935B-617DB1EDEF3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60419" y="6120677"/>
            <a:ext cx="1706356" cy="695959"/>
          </a:xfrm>
          <a:prstGeom prst="rect">
            <a:avLst/>
          </a:prstGeom>
        </p:spPr>
      </p:pic>
      <p:pic>
        <p:nvPicPr>
          <p:cNvPr id="3" name="2">
            <a:hlinkClick r:id="" action="ppaction://media"/>
            <a:extLst>
              <a:ext uri="{FF2B5EF4-FFF2-40B4-BE49-F238E27FC236}">
                <a16:creationId xmlns:a16="http://schemas.microsoft.com/office/drawing/2014/main" id="{37EE151F-E9D2-474C-9BAF-B64F4E6B7D4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3"/>
                </p14:media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49686" y="845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54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7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4346F9-D66F-42C8-A81D-12D6891D9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2694600"/>
            <a:ext cx="8915399" cy="146880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Parametry elementów instalacji solarnej</a:t>
            </a:r>
          </a:p>
        </p:txBody>
      </p:sp>
    </p:spTree>
    <p:extLst>
      <p:ext uri="{BB962C8B-B14F-4D97-AF65-F5344CB8AC3E}">
        <p14:creationId xmlns:p14="http://schemas.microsoft.com/office/powerpoint/2010/main" val="1607110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>
            <a:extLst>
              <a:ext uri="{FF2B5EF4-FFF2-40B4-BE49-F238E27FC236}">
                <a16:creationId xmlns:a16="http://schemas.microsoft.com/office/drawing/2014/main" id="{A8BDE842-89D3-45F4-BA85-9F9FBF4A4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465" y="681465"/>
            <a:ext cx="5504328" cy="627173"/>
          </a:xfrm>
        </p:spPr>
        <p:txBody>
          <a:bodyPr>
            <a:noAutofit/>
          </a:bodyPr>
          <a:lstStyle/>
          <a:p>
            <a:r>
              <a:rPr lang="pl-PL" sz="2800" b="1" dirty="0">
                <a:latin typeface="Calibri Light" panose="020F0302020204030204" pitchFamily="34" charset="0"/>
              </a:rPr>
              <a:t>Ensol ES2V2,65S AL-CU  </a:t>
            </a:r>
            <a:br>
              <a:rPr lang="pl-PL" sz="2800" b="1" dirty="0">
                <a:latin typeface="Calibri Light" panose="020F0302020204030204" pitchFamily="34" charset="0"/>
              </a:rPr>
            </a:br>
            <a:endParaRPr lang="pl-PL" sz="2800" dirty="0">
              <a:latin typeface="Calibri Light" panose="020F0302020204030204" pitchFamily="34" charset="0"/>
            </a:endParaRPr>
          </a:p>
        </p:txBody>
      </p:sp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id="{7B7B64C0-D52D-40E0-BF77-829D0E911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4139" y="1260364"/>
            <a:ext cx="5156395" cy="3979306"/>
          </a:xfrm>
        </p:spPr>
        <p:txBody>
          <a:bodyPr/>
          <a:lstStyle/>
          <a:p>
            <a:pPr algn="l"/>
            <a:endParaRPr lang="pl-PL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pl-PL" sz="1800" b="1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ENSOL ES2V/2,65S AL-CU </a:t>
            </a:r>
            <a:r>
              <a:rPr lang="pl-PL" sz="180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i</a:t>
            </a:r>
            <a:r>
              <a:rPr lang="pl-PL" sz="1800" b="1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 ES2V/2,65B AL-CU </a:t>
            </a:r>
            <a:r>
              <a:rPr lang="pl-PL" sz="180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– kolektor płaski do pionowego montażu z </a:t>
            </a:r>
            <a:r>
              <a:rPr lang="pl-PL" dirty="0">
                <a:solidFill>
                  <a:srgbClr val="000000"/>
                </a:solidFill>
                <a:latin typeface="Calibri Light" panose="020F0302020204030204" pitchFamily="34" charset="0"/>
              </a:rPr>
              <a:t>absorberem meandrycznym.</a:t>
            </a:r>
          </a:p>
          <a:p>
            <a:pPr marL="0" indent="0" algn="just">
              <a:buNone/>
            </a:pPr>
            <a:r>
              <a:rPr lang="pl-PL" sz="180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Kolektor słoneczny </a:t>
            </a:r>
            <a:r>
              <a:rPr lang="pl-PL" sz="1800" b="1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ENSOL ES2V/2,65S AL-CU </a:t>
            </a:r>
            <a:r>
              <a:rPr lang="pl-PL" sz="180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i</a:t>
            </a:r>
            <a:r>
              <a:rPr lang="pl-PL" sz="1800" b="1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 ES2V/2,65B AL-CU </a:t>
            </a:r>
            <a:r>
              <a:rPr lang="pl-PL" sz="18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przeznaczony jest do zamiany energii promieniowania słonecznego na użyteczną energię cieplną stosowaną do podgrzania ciepłej wody użytkowej, podgrzewania wody basenowej lub do wspomagania źródła ciepła w instalacji grzewczej.</a:t>
            </a:r>
            <a:endParaRPr lang="pl-PL" dirty="0">
              <a:latin typeface="Calibri Light" panose="020F0302020204030204" pitchFamily="34" charset="0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FC9887CF-CB89-4AB5-9A8B-C78064ACA3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2305" y="393896"/>
            <a:ext cx="1977455" cy="3823082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093CFBE8-920A-464E-9469-7A72B6DE53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09760" y="1873200"/>
            <a:ext cx="1977455" cy="588792"/>
          </a:xfrm>
          <a:prstGeom prst="rect">
            <a:avLst/>
          </a:prstGeom>
        </p:spPr>
      </p:pic>
      <p:graphicFrame>
        <p:nvGraphicFramePr>
          <p:cNvPr id="13" name="Tabela 13">
            <a:extLst>
              <a:ext uri="{FF2B5EF4-FFF2-40B4-BE49-F238E27FC236}">
                <a16:creationId xmlns:a16="http://schemas.microsoft.com/office/drawing/2014/main" id="{D86D1777-F633-4548-972D-3BCD138FFF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977804"/>
              </p:ext>
            </p:extLst>
          </p:nvPr>
        </p:nvGraphicFramePr>
        <p:xfrm>
          <a:off x="1295194" y="4396008"/>
          <a:ext cx="5263275" cy="219456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985503">
                  <a:extLst>
                    <a:ext uri="{9D8B030D-6E8A-4147-A177-3AD203B41FA5}">
                      <a16:colId xmlns:a16="http://schemas.microsoft.com/office/drawing/2014/main" val="2467635267"/>
                    </a:ext>
                  </a:extLst>
                </a:gridCol>
                <a:gridCol w="1523347">
                  <a:extLst>
                    <a:ext uri="{9D8B030D-6E8A-4147-A177-3AD203B41FA5}">
                      <a16:colId xmlns:a16="http://schemas.microsoft.com/office/drawing/2014/main" val="807830806"/>
                    </a:ext>
                  </a:extLst>
                </a:gridCol>
                <a:gridCol w="1754425">
                  <a:extLst>
                    <a:ext uri="{9D8B030D-6E8A-4147-A177-3AD203B41FA5}">
                      <a16:colId xmlns:a16="http://schemas.microsoft.com/office/drawing/2014/main" val="2120366199"/>
                    </a:ext>
                  </a:extLst>
                </a:gridCol>
              </a:tblGrid>
              <a:tr h="343678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Kolektor płaski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Jednostka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Wartość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53034"/>
                  </a:ext>
                </a:extLst>
              </a:tr>
              <a:tr h="343678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Szerokość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1120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1308324"/>
                  </a:ext>
                </a:extLst>
              </a:tr>
              <a:tr h="343678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Wysokość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2356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5566752"/>
                  </a:ext>
                </a:extLst>
              </a:tr>
              <a:tr h="343678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Głębokość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3065684"/>
                  </a:ext>
                </a:extLst>
              </a:tr>
              <a:tr h="343678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Masa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49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8170729"/>
                  </a:ext>
                </a:extLst>
              </a:tr>
              <a:tr h="343678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Powierzchnia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m2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2,65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3617731"/>
                  </a:ext>
                </a:extLst>
              </a:tr>
            </a:tbl>
          </a:graphicData>
        </a:graphic>
      </p:graphicFrame>
      <p:graphicFrame>
        <p:nvGraphicFramePr>
          <p:cNvPr id="14" name="Tabela 14">
            <a:extLst>
              <a:ext uri="{FF2B5EF4-FFF2-40B4-BE49-F238E27FC236}">
                <a16:creationId xmlns:a16="http://schemas.microsoft.com/office/drawing/2014/main" id="{ABEACAE2-6DBD-45C9-B39B-370C6E184D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5362217"/>
              </p:ext>
            </p:extLst>
          </p:nvPr>
        </p:nvGraphicFramePr>
        <p:xfrm>
          <a:off x="6643653" y="4396008"/>
          <a:ext cx="5370156" cy="1828800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982763">
                  <a:extLst>
                    <a:ext uri="{9D8B030D-6E8A-4147-A177-3AD203B41FA5}">
                      <a16:colId xmlns:a16="http://schemas.microsoft.com/office/drawing/2014/main" val="1817594094"/>
                    </a:ext>
                  </a:extLst>
                </a:gridCol>
                <a:gridCol w="1597341">
                  <a:extLst>
                    <a:ext uri="{9D8B030D-6E8A-4147-A177-3AD203B41FA5}">
                      <a16:colId xmlns:a16="http://schemas.microsoft.com/office/drawing/2014/main" val="1680375137"/>
                    </a:ext>
                  </a:extLst>
                </a:gridCol>
                <a:gridCol w="1790052">
                  <a:extLst>
                    <a:ext uri="{9D8B030D-6E8A-4147-A177-3AD203B41FA5}">
                      <a16:colId xmlns:a16="http://schemas.microsoft.com/office/drawing/2014/main" val="2929109986"/>
                    </a:ext>
                  </a:extLst>
                </a:gridCol>
              </a:tblGrid>
              <a:tr h="356105">
                <a:tc gridSpan="3">
                  <a:txBody>
                    <a:bodyPr/>
                    <a:lstStyle/>
                    <a:p>
                      <a:pPr algn="ctr"/>
                      <a:r>
                        <a:rPr lang="pl-PL" dirty="0"/>
                        <a:t>Zestawy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7941639"/>
                  </a:ext>
                </a:extLst>
              </a:tr>
              <a:tr h="356105"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Kolektor płaski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Jednostka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b="1" dirty="0"/>
                        <a:t>Wartość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1905793"/>
                  </a:ext>
                </a:extLst>
              </a:tr>
              <a:tr h="356105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2 kolektory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Zasobnik 300 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8930146"/>
                  </a:ext>
                </a:extLst>
              </a:tr>
              <a:tr h="356105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3 kolektory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Zasobnik 400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3087550"/>
                  </a:ext>
                </a:extLst>
              </a:tr>
              <a:tr h="356105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4 kolektory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Zasobnik 500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476787"/>
                  </a:ext>
                </a:extLst>
              </a:tr>
            </a:tbl>
          </a:graphicData>
        </a:graphic>
      </p:graphicFrame>
      <p:pic>
        <p:nvPicPr>
          <p:cNvPr id="15" name="Obraz 14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7AAB4AEC-72B6-4F72-BE7A-2AEC6A10DA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6353" y="114298"/>
            <a:ext cx="1977456" cy="804021"/>
          </a:xfrm>
          <a:prstGeom prst="rect">
            <a:avLst/>
          </a:prstGeom>
        </p:spPr>
      </p:pic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14030DFE-E397-40DC-B50F-B309D153D8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60459" y="499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9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AA13FE2-7E6C-4506-B5F4-160F23A79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5567" y="579049"/>
            <a:ext cx="9282243" cy="735458"/>
          </a:xfrm>
        </p:spPr>
        <p:txBody>
          <a:bodyPr>
            <a:noAutofit/>
          </a:bodyPr>
          <a:lstStyle/>
          <a:p>
            <a:r>
              <a:rPr lang="pl-PL" sz="2800" b="1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OEM Energy </a:t>
            </a:r>
            <a:r>
              <a:rPr lang="pl-PL" sz="28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Podgrzewacz CWU PDT 300/400/500 PN CE z anodą tytanową VER 2</a:t>
            </a:r>
            <a:endParaRPr lang="pl-PL" sz="2800" dirty="0">
              <a:latin typeface="Calibri Light" panose="020F0302020204030204" pitchFamily="34" charset="0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986BEBA4-2B01-40ED-8C5B-38A24C4711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36" y="1540189"/>
            <a:ext cx="4100348" cy="5125306"/>
          </a:xfrm>
        </p:spPr>
        <p:txBody>
          <a:bodyPr>
            <a:normAutofit fontScale="32500" lnSpcReduction="20000"/>
          </a:bodyPr>
          <a:lstStyle/>
          <a:p>
            <a:pPr algn="l"/>
            <a:endParaRPr lang="pl-PL" sz="1800" b="0" i="0" u="none" strike="noStrike" baseline="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pl-PL" sz="6400" b="1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Charakterystyka: </a:t>
            </a:r>
            <a:endParaRPr lang="pl-PL" sz="64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2 wężownice o dużej powierzchni grzewczej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emaliowany zbiornik wewnętrzny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sztywna izolacja poliuretanowa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dwie osłony czujnika umożliwiające zastosowanie czujników zanurzeniowych i przylgowych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srebrny, zdejmowany płaszcz PVC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króciec 6/4” GW dla grzałki elektrycznej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otwór rewizyjny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anoda tytanowa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regulacja posadowienia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sz="5600" b="0" i="0" u="none" strike="noStrike" baseline="0" dirty="0">
                <a:solidFill>
                  <a:srgbClr val="000000"/>
                </a:solidFill>
                <a:latin typeface="Calibri Light" panose="020F0302020204030204" pitchFamily="34" charset="0"/>
              </a:rPr>
              <a:t>termometr analogowy, bimetaliczny, tarczowy </a:t>
            </a:r>
          </a:p>
          <a:p>
            <a:pPr marL="0" indent="0">
              <a:buNone/>
            </a:pPr>
            <a:endParaRPr lang="pl-PL" sz="5600" b="0" i="0" u="none" strike="noStrike" baseline="0" dirty="0">
              <a:solidFill>
                <a:srgbClr val="000000"/>
              </a:solidFill>
              <a:latin typeface="Calibri Light" panose="020F0302020204030204" pitchFamily="34" charset="0"/>
            </a:endParaRP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A643C526-2D85-4A1F-AECB-05ABF8FBE4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2938" y="2003885"/>
            <a:ext cx="1776785" cy="4062413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5EAB3F18-40C7-4187-A0CC-73EFFC466D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711" y="6248252"/>
            <a:ext cx="2047012" cy="609748"/>
          </a:xfrm>
          <a:prstGeom prst="rect">
            <a:avLst/>
          </a:prstGeom>
        </p:spPr>
      </p:pic>
      <p:graphicFrame>
        <p:nvGraphicFramePr>
          <p:cNvPr id="12" name="Tabela 13">
            <a:extLst>
              <a:ext uri="{FF2B5EF4-FFF2-40B4-BE49-F238E27FC236}">
                <a16:creationId xmlns:a16="http://schemas.microsoft.com/office/drawing/2014/main" id="{DCDBDC03-7715-45E7-AFEA-7A647E7009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464874"/>
              </p:ext>
            </p:extLst>
          </p:nvPr>
        </p:nvGraphicFramePr>
        <p:xfrm>
          <a:off x="6869723" y="1763854"/>
          <a:ext cx="5309724" cy="2095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6148">
                  <a:extLst>
                    <a:ext uri="{9D8B030D-6E8A-4147-A177-3AD203B41FA5}">
                      <a16:colId xmlns:a16="http://schemas.microsoft.com/office/drawing/2014/main" val="3018587659"/>
                    </a:ext>
                  </a:extLst>
                </a:gridCol>
                <a:gridCol w="1238714">
                  <a:extLst>
                    <a:ext uri="{9D8B030D-6E8A-4147-A177-3AD203B41FA5}">
                      <a16:colId xmlns:a16="http://schemas.microsoft.com/office/drawing/2014/main" val="2187766385"/>
                    </a:ext>
                  </a:extLst>
                </a:gridCol>
                <a:gridCol w="1327431">
                  <a:extLst>
                    <a:ext uri="{9D8B030D-6E8A-4147-A177-3AD203B41FA5}">
                      <a16:colId xmlns:a16="http://schemas.microsoft.com/office/drawing/2014/main" val="2674267563"/>
                    </a:ext>
                  </a:extLst>
                </a:gridCol>
                <a:gridCol w="1327431">
                  <a:extLst>
                    <a:ext uri="{9D8B030D-6E8A-4147-A177-3AD203B41FA5}">
                      <a16:colId xmlns:a16="http://schemas.microsoft.com/office/drawing/2014/main" val="3755827711"/>
                    </a:ext>
                  </a:extLst>
                </a:gridCol>
              </a:tblGrid>
              <a:tr h="529819">
                <a:tc gridSpan="4"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Zasobnik solarny (parametry)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144853"/>
                  </a:ext>
                </a:extLst>
              </a:tr>
              <a:tr h="302754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Pojemność [dm3]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300 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400 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500 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165675"/>
                  </a:ext>
                </a:extLst>
              </a:tr>
              <a:tr h="302754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Średnica [mm]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670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755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665460"/>
                  </a:ext>
                </a:extLst>
              </a:tr>
              <a:tr h="529819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Wysokość [mm]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1450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1660</a:t>
                      </a:r>
                    </a:p>
                    <a:p>
                      <a:pPr algn="ctr"/>
                      <a:endParaRPr lang="pl-PL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1950</a:t>
                      </a:r>
                    </a:p>
                    <a:p>
                      <a:pPr algn="ctr"/>
                      <a:endParaRPr lang="pl-PL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865337"/>
                  </a:ext>
                </a:extLst>
              </a:tr>
            </a:tbl>
          </a:graphicData>
        </a:graphic>
      </p:graphicFrame>
      <p:pic>
        <p:nvPicPr>
          <p:cNvPr id="16" name="Obraz 15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83D4E021-CAE4-4758-B8F9-F7BFF58B8AB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585" y="5774493"/>
            <a:ext cx="2481385" cy="1008915"/>
          </a:xfrm>
          <a:prstGeom prst="rect">
            <a:avLst/>
          </a:prstGeom>
        </p:spPr>
      </p:pic>
      <p:pic>
        <p:nvPicPr>
          <p:cNvPr id="4" name="4">
            <a:hlinkClick r:id="" action="ppaction://media"/>
            <a:extLst>
              <a:ext uri="{FF2B5EF4-FFF2-40B4-BE49-F238E27FC236}">
                <a16:creationId xmlns:a16="http://schemas.microsoft.com/office/drawing/2014/main" id="{975325DE-201A-489A-9B8E-29E0AACB69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6436" y="629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96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2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6513ED3-441C-4B4F-A3D9-2E84937A9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2246" y="680301"/>
            <a:ext cx="8911687" cy="567016"/>
          </a:xfrm>
        </p:spPr>
        <p:txBody>
          <a:bodyPr>
            <a:normAutofit/>
          </a:bodyPr>
          <a:lstStyle/>
          <a:p>
            <a:r>
              <a:rPr lang="pl-PL" sz="2800" b="1" i="0" dirty="0">
                <a:effectLst/>
                <a:latin typeface="Calibri Light" panose="020F0302020204030204" pitchFamily="34" charset="0"/>
              </a:rPr>
              <a:t>GRUNDFOS SOLAR UPM3 15-75</a:t>
            </a:r>
            <a:endParaRPr lang="pl-PL" sz="2800" b="1" dirty="0">
              <a:latin typeface="Calibri Light" panose="020F0302020204030204" pitchFamily="34" charset="0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13911940-04AF-4AC7-AFF3-90F312B26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9391" y="1410070"/>
            <a:ext cx="3037864" cy="45485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l-PL" sz="2400" dirty="0"/>
              <a:t>Opis urządzenia:</a:t>
            </a:r>
          </a:p>
          <a:p>
            <a:pPr marL="0" indent="0">
              <a:buNone/>
            </a:pPr>
            <a:endParaRPr lang="pl-PL" sz="2400" dirty="0"/>
          </a:p>
        </p:txBody>
      </p:sp>
      <p:sp>
        <p:nvSpPr>
          <p:cNvPr id="23" name="pole tekstowe 22">
            <a:extLst>
              <a:ext uri="{FF2B5EF4-FFF2-40B4-BE49-F238E27FC236}">
                <a16:creationId xmlns:a16="http://schemas.microsoft.com/office/drawing/2014/main" id="{9FD0F5B2-53A7-466E-AA84-9D3A08CDC788}"/>
              </a:ext>
            </a:extLst>
          </p:cNvPr>
          <p:cNvSpPr txBox="1"/>
          <p:nvPr/>
        </p:nvSpPr>
        <p:spPr>
          <a:xfrm>
            <a:off x="1379391" y="1864925"/>
            <a:ext cx="5197289" cy="1605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pl-PL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egoe UI Black" panose="020B0A02040204020203" pitchFamily="34" charset="0"/>
                <a:cs typeface="Segoe UI Black" panose="020B0A02040204020203" pitchFamily="34" charset="0"/>
              </a:rPr>
              <a:t>Solarna grupa pompowa odpowiada za stały obieg płynu solarnego (glikol) w instalacji, a zatem za prawidłowy przekaz energii słońca zgromadzonej w kolektorach do zasobnika wody.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pl-PL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pic>
        <p:nvPicPr>
          <p:cNvPr id="25" name="Obraz 24">
            <a:extLst>
              <a:ext uri="{FF2B5EF4-FFF2-40B4-BE49-F238E27FC236}">
                <a16:creationId xmlns:a16="http://schemas.microsoft.com/office/drawing/2014/main" id="{F8554BE2-8764-4019-B7D6-7B8774874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4554" y="985330"/>
            <a:ext cx="4136662" cy="5415470"/>
          </a:xfrm>
          <a:prstGeom prst="rect">
            <a:avLst/>
          </a:prstGeom>
        </p:spPr>
      </p:pic>
      <p:pic>
        <p:nvPicPr>
          <p:cNvPr id="26" name="Obraz 25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07897B60-0918-448F-AED0-D2008DB77D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23" y="5673241"/>
            <a:ext cx="2481385" cy="1008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8994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D62BAF3-C389-4DBE-A632-CF421801C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4285" y="682057"/>
            <a:ext cx="8911687" cy="529441"/>
          </a:xfrm>
        </p:spPr>
        <p:txBody>
          <a:bodyPr>
            <a:normAutofit fontScale="90000"/>
          </a:bodyPr>
          <a:lstStyle/>
          <a:p>
            <a:r>
              <a:rPr lang="pl-PL" sz="3100" b="1" dirty="0" err="1">
                <a:latin typeface="Calibri Light" panose="020F0302020204030204" pitchFamily="34" charset="0"/>
              </a:rPr>
              <a:t>Ottone</a:t>
            </a:r>
            <a:r>
              <a:rPr lang="pl-PL" sz="3100" b="1" dirty="0">
                <a:latin typeface="Calibri Light" panose="020F0302020204030204" pitchFamily="34" charset="0"/>
              </a:rPr>
              <a:t> SL . </a:t>
            </a:r>
            <a:r>
              <a:rPr lang="pl-PL" sz="3100" dirty="0">
                <a:latin typeface="Calibri Light" panose="020F0302020204030204" pitchFamily="34" charset="0"/>
              </a:rPr>
              <a:t>Naczynie </a:t>
            </a:r>
            <a:r>
              <a:rPr lang="pl-PL" sz="3100" dirty="0" err="1">
                <a:latin typeface="Calibri Light" panose="020F0302020204030204" pitchFamily="34" charset="0"/>
              </a:rPr>
              <a:t>wzbiorcze</a:t>
            </a:r>
            <a:r>
              <a:rPr lang="pl-PL" sz="3100" dirty="0">
                <a:latin typeface="Calibri Light" panose="020F0302020204030204" pitchFamily="34" charset="0"/>
              </a:rPr>
              <a:t>-przeponowe (solarne)</a:t>
            </a:r>
            <a:br>
              <a:rPr lang="pl-PL" sz="3600" b="1" dirty="0"/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BE99B5E-5972-4FD1-9A69-D22D14908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374" y="1540189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pl-PL" i="1" dirty="0"/>
              <a:t>Do instalacji solarnych typ SL</a:t>
            </a:r>
          </a:p>
          <a:p>
            <a:pPr marL="0" indent="0">
              <a:buNone/>
            </a:pPr>
            <a:r>
              <a:rPr lang="pl-PL" b="1" dirty="0"/>
              <a:t>Parametry: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Zakres temperatur pracy: -10st.C +140st.C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Maksymalne ciśnienie pracy: 10 bar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Rodzaj membrany: EPDM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Kołnierz ze stali nierdzewnej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Pojemność naczynia 18/25/35 l</a:t>
            </a:r>
          </a:p>
          <a:p>
            <a:pPr>
              <a:buFont typeface="Wingdings" panose="05000000000000000000" pitchFamily="2" charset="2"/>
              <a:buChar char="§"/>
            </a:pPr>
            <a:endParaRPr lang="pl-PL" dirty="0"/>
          </a:p>
        </p:txBody>
      </p:sp>
      <p:pic>
        <p:nvPicPr>
          <p:cNvPr id="5" name="Obraz 4">
            <a:extLst>
              <a:ext uri="{FF2B5EF4-FFF2-40B4-BE49-F238E27FC236}">
                <a16:creationId xmlns:a16="http://schemas.microsoft.com/office/drawing/2014/main" id="{F46AEEE8-53FC-4B85-8CE5-648EFDE5A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40189"/>
            <a:ext cx="2269696" cy="3510113"/>
          </a:xfrm>
          <a:prstGeom prst="rect">
            <a:avLst/>
          </a:prstGeom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ACD1B9F4-1111-4485-82D2-A40F37AD2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4285" y="5764010"/>
            <a:ext cx="3150606" cy="823865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7D5377E7-47EF-4480-B829-B85FA6F486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2101" y="5764010"/>
            <a:ext cx="2481287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0063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4D62BAF3-C389-4DBE-A632-CF421801C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4285" y="682057"/>
            <a:ext cx="8911687" cy="529441"/>
          </a:xfrm>
        </p:spPr>
        <p:txBody>
          <a:bodyPr>
            <a:normAutofit fontScale="90000"/>
          </a:bodyPr>
          <a:lstStyle/>
          <a:p>
            <a:r>
              <a:rPr lang="pl-PL" sz="3100" b="1" dirty="0" err="1">
                <a:latin typeface="Calibri Light" panose="020F0302020204030204" pitchFamily="34" charset="0"/>
              </a:rPr>
              <a:t>Ottone</a:t>
            </a:r>
            <a:r>
              <a:rPr lang="pl-PL" sz="3100" b="1" dirty="0">
                <a:latin typeface="Calibri Light" panose="020F0302020204030204" pitchFamily="34" charset="0"/>
              </a:rPr>
              <a:t> HW . </a:t>
            </a:r>
            <a:r>
              <a:rPr lang="pl-PL" sz="3100" dirty="0">
                <a:latin typeface="Calibri Light" panose="020F0302020204030204" pitchFamily="34" charset="0"/>
              </a:rPr>
              <a:t>Naczynie </a:t>
            </a:r>
            <a:r>
              <a:rPr lang="pl-PL" sz="3100" dirty="0" err="1">
                <a:latin typeface="Calibri Light" panose="020F0302020204030204" pitchFamily="34" charset="0"/>
              </a:rPr>
              <a:t>wzbiorcze</a:t>
            </a:r>
            <a:r>
              <a:rPr lang="pl-PL" sz="3100" dirty="0">
                <a:latin typeface="Calibri Light" panose="020F0302020204030204" pitchFamily="34" charset="0"/>
              </a:rPr>
              <a:t>-przeponowe (c.w.u.)</a:t>
            </a:r>
            <a:br>
              <a:rPr lang="pl-PL" sz="3600" b="1" dirty="0"/>
            </a:br>
            <a:endParaRPr lang="pl-PL" dirty="0"/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6BE99B5E-5972-4FD1-9A69-D22D14908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8374" y="1540189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pl-PL" i="1" dirty="0"/>
              <a:t>Do instalacji c.w.u. typ HW</a:t>
            </a:r>
          </a:p>
          <a:p>
            <a:pPr marL="0" indent="0">
              <a:buNone/>
            </a:pPr>
            <a:r>
              <a:rPr lang="pl-PL" b="1" dirty="0"/>
              <a:t>Parametry: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Zakres temperatur pracy: -10st.C +100st.C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Maksymalne ciśnienie pracy: 10 bar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Rodzaj membrany: EPDM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Kołnierz ze stali nierdzewnej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pl-PL" dirty="0">
                <a:latin typeface="Calibri Light" panose="020F0302020204030204" pitchFamily="34" charset="0"/>
              </a:rPr>
              <a:t>Pojemności naczynia 25/35 l</a:t>
            </a:r>
          </a:p>
          <a:p>
            <a:pPr>
              <a:buFont typeface="Wingdings" panose="05000000000000000000" pitchFamily="2" charset="2"/>
              <a:buChar char="§"/>
            </a:pPr>
            <a:endParaRPr lang="pl-PL" b="1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ACD1B9F4-1111-4485-82D2-A40F37AD2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285" y="5764010"/>
            <a:ext cx="3150606" cy="823865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id="{FDB6C654-9E2C-4A25-B9CD-4E830CB69C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40189"/>
            <a:ext cx="2267909" cy="3505504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id="{56952755-1D2D-4338-BDB3-0669963AB8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8033" y="5788628"/>
            <a:ext cx="2481287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10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EA4346F9-D66F-42C8-A81D-12D6891D9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0" y="3061800"/>
            <a:ext cx="8915399" cy="734400"/>
          </a:xfrm>
        </p:spPr>
        <p:txBody>
          <a:bodyPr>
            <a:normAutofit/>
          </a:bodyPr>
          <a:lstStyle/>
          <a:p>
            <a:pPr algn="ctr"/>
            <a:r>
              <a:rPr lang="pl-PL" dirty="0"/>
              <a:t>Montaż</a:t>
            </a:r>
          </a:p>
        </p:txBody>
      </p:sp>
    </p:spTree>
    <p:extLst>
      <p:ext uri="{BB962C8B-B14F-4D97-AF65-F5344CB8AC3E}">
        <p14:creationId xmlns:p14="http://schemas.microsoft.com/office/powerpoint/2010/main" val="3447850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6246697F-7A68-45E9-801F-914D663222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3774" y="718178"/>
            <a:ext cx="8911687" cy="529441"/>
          </a:xfrm>
        </p:spPr>
        <p:txBody>
          <a:bodyPr>
            <a:normAutofit/>
          </a:bodyPr>
          <a:lstStyle/>
          <a:p>
            <a:r>
              <a:rPr lang="pl-PL" sz="2800" dirty="0"/>
              <a:t>Montaż instalacji solarnej 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3AC9765E-6AB8-4A9A-83A7-4DF568CFF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1199" y="1571437"/>
            <a:ext cx="8805619" cy="667125"/>
          </a:xfrm>
        </p:spPr>
        <p:txBody>
          <a:bodyPr/>
          <a:lstStyle/>
          <a:p>
            <a:pPr marL="0" indent="0">
              <a:buNone/>
            </a:pPr>
            <a:r>
              <a:rPr lang="pl-PL" b="1" dirty="0"/>
              <a:t>Optymalne warunki zabudowy kolektorów słonecznych</a:t>
            </a:r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F4499E8E-F701-4A3A-B0CA-C2F55D4C1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199" y="2329492"/>
            <a:ext cx="5425910" cy="3810330"/>
          </a:xfrm>
          <a:prstGeom prst="rect">
            <a:avLst/>
          </a:prstGeom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id="{41516CCE-0A63-4C99-88B2-D04926DC8F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6162" y="2329492"/>
            <a:ext cx="4828450" cy="3810330"/>
          </a:xfrm>
          <a:prstGeom prst="rect">
            <a:avLst/>
          </a:prstGeom>
        </p:spPr>
      </p:pic>
      <p:sp>
        <p:nvSpPr>
          <p:cNvPr id="7" name="pole tekstowe 6">
            <a:extLst>
              <a:ext uri="{FF2B5EF4-FFF2-40B4-BE49-F238E27FC236}">
                <a16:creationId xmlns:a16="http://schemas.microsoft.com/office/drawing/2014/main" id="{AC9065E5-F061-46FC-AC7F-EE3CB83A3CD1}"/>
              </a:ext>
            </a:extLst>
          </p:cNvPr>
          <p:cNvSpPr txBox="1"/>
          <p:nvPr/>
        </p:nvSpPr>
        <p:spPr>
          <a:xfrm>
            <a:off x="3046828" y="6244996"/>
            <a:ext cx="6098344" cy="344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KĄT  ok.  30</a:t>
            </a:r>
            <a:r>
              <a:rPr kumimoji="0" lang="pl-PL" altLang="pl-PL" sz="20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  <a:r>
              <a:rPr kumimoji="0" lang="pl-PL" altLang="pl-PL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–45</a:t>
            </a:r>
            <a:r>
              <a:rPr kumimoji="0" lang="pl-PL" altLang="pl-PL" sz="2000" b="1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</a:p>
        </p:txBody>
      </p:sp>
      <p:pic>
        <p:nvPicPr>
          <p:cNvPr id="8" name="Obraz 7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56AF6641-FD2D-487E-B266-C3C1C72A19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4915" y="64820"/>
            <a:ext cx="2481385" cy="1008915"/>
          </a:xfrm>
          <a:prstGeom prst="rect">
            <a:avLst/>
          </a:prstGeom>
        </p:spPr>
      </p:pic>
      <p:pic>
        <p:nvPicPr>
          <p:cNvPr id="6" name="5">
            <a:hlinkClick r:id="" action="ppaction://media"/>
            <a:extLst>
              <a:ext uri="{FF2B5EF4-FFF2-40B4-BE49-F238E27FC236}">
                <a16:creationId xmlns:a16="http://schemas.microsoft.com/office/drawing/2014/main" id="{E8C3932A-38C9-4063-AE9B-BF829B541B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8921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8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Content Placeholder 1029">
            <a:extLst>
              <a:ext uri="{FF2B5EF4-FFF2-40B4-BE49-F238E27FC236}">
                <a16:creationId xmlns:a16="http://schemas.microsoft.com/office/drawing/2014/main" id="{38937107-C268-45BF-A707-3FF13E52E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/>
          </a:p>
          <a:p>
            <a:pPr marL="0" indent="0">
              <a:buNone/>
            </a:pPr>
            <a:endParaRPr lang="pl-PL" sz="2000" dirty="0"/>
          </a:p>
        </p:txBody>
      </p:sp>
      <p:pic>
        <p:nvPicPr>
          <p:cNvPr id="9" name="Obraz 8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3D66BA3F-0F14-420C-865C-4DC98E8F8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1625" y="61611"/>
            <a:ext cx="2520461" cy="1024803"/>
          </a:xfrm>
          <a:prstGeom prst="rect">
            <a:avLst/>
          </a:prstGeom>
        </p:spPr>
      </p:pic>
      <p:pic>
        <p:nvPicPr>
          <p:cNvPr id="10" name="Obraz 6">
            <a:extLst>
              <a:ext uri="{FF2B5EF4-FFF2-40B4-BE49-F238E27FC236}">
                <a16:creationId xmlns:a16="http://schemas.microsoft.com/office/drawing/2014/main" id="{AA632EB1-3DC7-4C1C-83B4-C21F27B6F4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56"/>
          <a:stretch>
            <a:fillRect/>
          </a:stretch>
        </p:blipFill>
        <p:spPr bwMode="auto">
          <a:xfrm>
            <a:off x="468191" y="2112837"/>
            <a:ext cx="3529381" cy="2165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B193E354-A26C-4396-BC7E-DDB895E01C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377" y="2115117"/>
            <a:ext cx="3513600" cy="21630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Obraz 6">
            <a:extLst>
              <a:ext uri="{FF2B5EF4-FFF2-40B4-BE49-F238E27FC236}">
                <a16:creationId xmlns:a16="http://schemas.microsoft.com/office/drawing/2014/main" id="{3FC81A9F-1AB6-44C1-AA1D-2E7468B479D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82" y="2165759"/>
            <a:ext cx="3513138" cy="2165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8B3E5850-1FE2-43F3-B5FF-86F83876E2C7}"/>
              </a:ext>
            </a:extLst>
          </p:cNvPr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191" y="4471331"/>
            <a:ext cx="3520800" cy="2167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Obraz 9">
            <a:extLst>
              <a:ext uri="{FF2B5EF4-FFF2-40B4-BE49-F238E27FC236}">
                <a16:creationId xmlns:a16="http://schemas.microsoft.com/office/drawing/2014/main" id="{606D801C-03B8-4C6C-82C6-BE0A789A4F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377" y="4471331"/>
            <a:ext cx="3513137" cy="2165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5BCC9DDC-4C8A-42C6-82E0-59767E00B7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82" y="4494565"/>
            <a:ext cx="3513138" cy="2165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Rectangle 10">
            <a:extLst>
              <a:ext uri="{FF2B5EF4-FFF2-40B4-BE49-F238E27FC236}">
                <a16:creationId xmlns:a16="http://schemas.microsoft.com/office/drawing/2014/main" id="{C8936153-0A2F-4211-9036-915D2F4CF3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6130" y="1238047"/>
            <a:ext cx="2374861" cy="77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DACH PŁASKI</a:t>
            </a:r>
          </a:p>
          <a:p>
            <a:pPr algn="ctr">
              <a:spcBef>
                <a:spcPct val="0"/>
              </a:spcBef>
              <a:buNone/>
            </a:pP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(0</a:t>
            </a:r>
            <a:r>
              <a:rPr lang="pl-PL" altLang="pl-PL" sz="2400" b="1" baseline="300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-9</a:t>
            </a:r>
            <a:r>
              <a:rPr lang="pl-PL" altLang="pl-PL" sz="2400" b="1" baseline="300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)</a:t>
            </a:r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id="{84F0F102-AB46-4107-8318-2B17428CEE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5217" y="1243717"/>
            <a:ext cx="2745455" cy="778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DACH</a:t>
            </a:r>
            <a:r>
              <a:rPr lang="pl-PL" altLang="pl-PL" sz="2400" b="1" dirty="0">
                <a:latin typeface="Arial Black" panose="020B0A0402010202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 </a:t>
            </a: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SKOŚNY</a:t>
            </a:r>
          </a:p>
          <a:p>
            <a:pPr algn="ctr">
              <a:spcBef>
                <a:spcPct val="0"/>
              </a:spcBef>
              <a:buNone/>
            </a:pP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(10</a:t>
            </a:r>
            <a:r>
              <a:rPr lang="pl-PL" altLang="pl-PL" sz="2400" b="1" baseline="300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-30</a:t>
            </a:r>
            <a:r>
              <a:rPr lang="pl-PL" altLang="pl-PL" sz="2400" b="1" baseline="300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)</a:t>
            </a:r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DBF680D8-3EAE-4EB6-97A9-C733707755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22623" y="1253338"/>
            <a:ext cx="2745455" cy="747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DACH SKOŚNY</a:t>
            </a:r>
          </a:p>
          <a:p>
            <a:pPr algn="ctr">
              <a:spcBef>
                <a:spcPct val="0"/>
              </a:spcBef>
              <a:buNone/>
            </a:pP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(&gt;30</a:t>
            </a:r>
            <a:r>
              <a:rPr lang="pl-PL" altLang="pl-PL" sz="2400" b="1" baseline="300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0</a:t>
            </a:r>
            <a:r>
              <a:rPr lang="pl-PL" altLang="pl-PL" sz="2400" b="1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)</a:t>
            </a:r>
          </a:p>
        </p:txBody>
      </p:sp>
      <p:pic>
        <p:nvPicPr>
          <p:cNvPr id="2" name="6">
            <a:hlinkClick r:id="" action="ppaction://media"/>
            <a:extLst>
              <a:ext uri="{FF2B5EF4-FFF2-40B4-BE49-F238E27FC236}">
                <a16:creationId xmlns:a16="http://schemas.microsoft.com/office/drawing/2014/main" id="{7460B26B-8953-4580-BFE9-C5FD360726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46530" y="616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5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9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3D66BA3F-0F14-420C-865C-4DC98E8F8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473" y="5664986"/>
            <a:ext cx="2660655" cy="1081805"/>
          </a:xfrm>
          <a:prstGeom prst="rect">
            <a:avLst/>
          </a:prstGeom>
        </p:spPr>
      </p:pic>
      <p:pic>
        <p:nvPicPr>
          <p:cNvPr id="6" name="Picture 7" descr="instalacje-grzewcze-kolektory-sloneczne-kielce">
            <a:extLst>
              <a:ext uri="{FF2B5EF4-FFF2-40B4-BE49-F238E27FC236}">
                <a16:creationId xmlns:a16="http://schemas.microsoft.com/office/drawing/2014/main" id="{650FCD11-313C-4870-939F-C56017784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96" y="2166339"/>
            <a:ext cx="3885716" cy="30076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rc_mi" descr="kolektory-s%C5%82oneczne-na-elewacji">
            <a:extLst>
              <a:ext uri="{FF2B5EF4-FFF2-40B4-BE49-F238E27FC236}">
                <a16:creationId xmlns:a16="http://schemas.microsoft.com/office/drawing/2014/main" id="{498B2D9F-F2E8-4AA7-A73A-D6308D3AE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765" y="2166339"/>
            <a:ext cx="3479270" cy="300536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rostokąt 10">
            <a:extLst>
              <a:ext uri="{FF2B5EF4-FFF2-40B4-BE49-F238E27FC236}">
                <a16:creationId xmlns:a16="http://schemas.microsoft.com/office/drawing/2014/main" id="{AAEC0ED2-2B89-4804-8196-05DCD7346976}"/>
              </a:ext>
            </a:extLst>
          </p:cNvPr>
          <p:cNvSpPr/>
          <p:nvPr/>
        </p:nvSpPr>
        <p:spPr>
          <a:xfrm>
            <a:off x="1903036" y="1321581"/>
            <a:ext cx="45823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BALKON, TARAS </a:t>
            </a:r>
            <a:endParaRPr lang="pl-PL" sz="2800" b="1" dirty="0">
              <a:latin typeface="Calibri Light" panose="020F0302020204030204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0C5BB780-86C7-4884-B95A-1659EFEF50BC}"/>
              </a:ext>
            </a:extLst>
          </p:cNvPr>
          <p:cNvSpPr/>
          <p:nvPr/>
        </p:nvSpPr>
        <p:spPr>
          <a:xfrm>
            <a:off x="8194588" y="1321581"/>
            <a:ext cx="38857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>
                <a:latin typeface="Calibri Light" panose="020F030202020403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ELEWACJA BUDYNKU</a:t>
            </a:r>
            <a:endParaRPr lang="pl-PL" sz="2800" b="1" dirty="0">
              <a:latin typeface="Calibri Light" panose="020F0302020204030204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pic>
        <p:nvPicPr>
          <p:cNvPr id="3" name="Obraz 2" descr="Obraz zawierający ogniwo słoneczne&#10;&#10;Opis wygenerowany automatycznie">
            <a:extLst>
              <a:ext uri="{FF2B5EF4-FFF2-40B4-BE49-F238E27FC236}">
                <a16:creationId xmlns:a16="http://schemas.microsoft.com/office/drawing/2014/main" id="{1FFF4DCF-93DF-4458-B6DD-C229B1ADE7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588" y="2164065"/>
            <a:ext cx="3795814" cy="3007641"/>
          </a:xfrm>
          <a:prstGeom prst="rect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2" name="7">
            <a:hlinkClick r:id="" action="ppaction://media"/>
            <a:extLst>
              <a:ext uri="{FF2B5EF4-FFF2-40B4-BE49-F238E27FC236}">
                <a16:creationId xmlns:a16="http://schemas.microsoft.com/office/drawing/2014/main" id="{B9E8EB62-DA4A-4359-AAB2-9FE59EBB463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52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11534" y="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578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ole tekstowe 14">
            <a:extLst>
              <a:ext uri="{FF2B5EF4-FFF2-40B4-BE49-F238E27FC236}">
                <a16:creationId xmlns:a16="http://schemas.microsoft.com/office/drawing/2014/main" id="{06D22DB1-F921-455A-B6C8-019A1A6F2892}"/>
              </a:ext>
            </a:extLst>
          </p:cNvPr>
          <p:cNvSpPr txBox="1"/>
          <p:nvPr/>
        </p:nvSpPr>
        <p:spPr>
          <a:xfrm>
            <a:off x="0" y="683516"/>
            <a:ext cx="11340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>
                <a:solidFill>
                  <a:schemeClr val="accent5">
                    <a:lumMod val="50000"/>
                  </a:schemeClr>
                </a:solidFill>
              </a:rPr>
              <a:t>Prowadzenie rurociągów solarnych </a:t>
            </a:r>
          </a:p>
        </p:txBody>
      </p:sp>
      <p:pic>
        <p:nvPicPr>
          <p:cNvPr id="40" name="Obraz 39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99FDA623-FF44-4525-B4C1-9C2655D009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8745" y="5736994"/>
            <a:ext cx="2757068" cy="1121006"/>
          </a:xfrm>
          <a:prstGeom prst="rect">
            <a:avLst/>
          </a:prstGeom>
        </p:spPr>
      </p:pic>
      <p:sp>
        <p:nvSpPr>
          <p:cNvPr id="4" name="Prostokąt 3">
            <a:extLst>
              <a:ext uri="{FF2B5EF4-FFF2-40B4-BE49-F238E27FC236}">
                <a16:creationId xmlns:a16="http://schemas.microsoft.com/office/drawing/2014/main" id="{CBB0B418-0E6B-4F7F-8A13-8E5F498C7146}"/>
              </a:ext>
            </a:extLst>
          </p:cNvPr>
          <p:cNvSpPr/>
          <p:nvPr/>
        </p:nvSpPr>
        <p:spPr>
          <a:xfrm>
            <a:off x="378373" y="1843950"/>
            <a:ext cx="5825479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Rurociągi solarne prowadzić można:</a:t>
            </a:r>
          </a:p>
          <a:p>
            <a:pPr marL="285750" indent="-285750"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wolnym (nieużytkowanym w żadnym pomieszczeniu) kanałem wentylacyjnym, opinia kominiarska;</a:t>
            </a:r>
          </a:p>
          <a:p>
            <a:pPr marL="285750" indent="-285750"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po elewacji; </a:t>
            </a:r>
          </a:p>
          <a:p>
            <a:pPr marL="285750" indent="-285750"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wewnątrz budynku zgodnie z ustaleniami </a:t>
            </a:r>
            <a:b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</a:b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z Beneficjentem; </a:t>
            </a:r>
          </a:p>
          <a:p>
            <a:pPr marL="285750" indent="-285750">
              <a:spcBef>
                <a:spcPct val="0"/>
              </a:spcBef>
              <a:buFont typeface="Courier New" panose="02070309020205020404" pitchFamily="49" charset="0"/>
              <a:buChar char="o"/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w gruncie (tylko w przypadku montażu na gruncie).</a:t>
            </a:r>
          </a:p>
          <a:p>
            <a:pPr marL="285750" indent="-285750">
              <a:spcBef>
                <a:spcPct val="0"/>
              </a:spcBef>
              <a:buFont typeface="Courier New" panose="02070309020205020404" pitchFamily="49" charset="0"/>
              <a:buChar char="o"/>
            </a:pPr>
            <a:endParaRPr lang="pl-PL" altLang="pl-PL" sz="2000" dirty="0">
              <a:ea typeface="Segoe UI Black" panose="020B0A02040204020203" pitchFamily="34" charset="0"/>
              <a:cs typeface="Segoe UI Black" panose="020B0A02040204020203" pitchFamily="34" charset="0"/>
            </a:endParaRPr>
          </a:p>
          <a:p>
            <a:pPr>
              <a:spcBef>
                <a:spcPct val="0"/>
              </a:spcBef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Rurociągi solarne powinny być prowadzone najkorzystniejszą i możliwie jak najkrótszą drogą.</a:t>
            </a:r>
          </a:p>
        </p:txBody>
      </p:sp>
      <p:pic>
        <p:nvPicPr>
          <p:cNvPr id="9" name="Obraz 8">
            <a:extLst>
              <a:ext uri="{FF2B5EF4-FFF2-40B4-BE49-F238E27FC236}">
                <a16:creationId xmlns:a16="http://schemas.microsoft.com/office/drawing/2014/main" id="{7B5FB95A-B257-4F1F-A2CE-D507DCC3FD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872" y="3633138"/>
            <a:ext cx="3282445" cy="1846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62C5D018-AFAE-4208-B040-858627C70F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0872" y="1668230"/>
            <a:ext cx="3282446" cy="1846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Obraz 10">
            <a:extLst>
              <a:ext uri="{FF2B5EF4-FFF2-40B4-BE49-F238E27FC236}">
                <a16:creationId xmlns:a16="http://schemas.microsoft.com/office/drawing/2014/main" id="{837D96FD-2BEC-4B85-9805-B0C9D1C8E30C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5" r="27164"/>
          <a:stretch/>
        </p:blipFill>
        <p:spPr>
          <a:xfrm rot="5400000">
            <a:off x="5877137" y="2306042"/>
            <a:ext cx="2810535" cy="26217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8">
            <a:hlinkClick r:id="" action="ppaction://media"/>
            <a:extLst>
              <a:ext uri="{FF2B5EF4-FFF2-40B4-BE49-F238E27FC236}">
                <a16:creationId xmlns:a16="http://schemas.microsoft.com/office/drawing/2014/main" id="{C3267248-7F40-42C0-BA20-590A4C6839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18268" y="78168"/>
            <a:ext cx="410817" cy="41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085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8A1ACF8-E4C2-424F-A966-38D103CFF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303" y="680381"/>
            <a:ext cx="9397218" cy="1280890"/>
          </a:xfrm>
        </p:spPr>
        <p:txBody>
          <a:bodyPr>
            <a:normAutofit/>
          </a:bodyPr>
          <a:lstStyle/>
          <a:p>
            <a:r>
              <a:rPr lang="pl-PL" sz="2800" dirty="0"/>
              <a:t>Wskazanie robót do wykonania przez właściciela budynku</a:t>
            </a:r>
          </a:p>
        </p:txBody>
      </p:sp>
      <p:sp>
        <p:nvSpPr>
          <p:cNvPr id="9" name="Symbol zastępczy zawartości 8">
            <a:extLst>
              <a:ext uri="{FF2B5EF4-FFF2-40B4-BE49-F238E27FC236}">
                <a16:creationId xmlns:a16="http://schemas.microsoft.com/office/drawing/2014/main" id="{E3B31C66-1D11-43B1-A312-25C7DAF23C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494" y="1961270"/>
            <a:ext cx="5578181" cy="5002237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w przypadku montażu kolektorów słonecznych na gruncie przygotować podłoże. Zapewnić dostęp do obiektu oraz niezbędną do montażu powierzchnię, na którym będą wykonywane prace budowlane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zagwarantować temperaturę powyżej 5 ºC w miejscu, gdzie znajdował się będzie podgrzewacz solarny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pl-PL" sz="1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pogłębić miejsce, gdzie znajdował się będzie podgrzewacz solarny jeśli będzie wymagane</a:t>
            </a:r>
          </a:p>
        </p:txBody>
      </p:sp>
      <p:pic>
        <p:nvPicPr>
          <p:cNvPr id="10" name="Obraz 9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FA9B2681-5C79-40B2-9DB5-CF2DE50D5D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035" y="5849085"/>
            <a:ext cx="2481385" cy="1008915"/>
          </a:xfrm>
          <a:prstGeom prst="rect">
            <a:avLst/>
          </a:prstGeom>
        </p:spPr>
      </p:pic>
      <p:sp>
        <p:nvSpPr>
          <p:cNvPr id="8" name="pole tekstowe 7">
            <a:extLst>
              <a:ext uri="{FF2B5EF4-FFF2-40B4-BE49-F238E27FC236}">
                <a16:creationId xmlns:a16="http://schemas.microsoft.com/office/drawing/2014/main" id="{AE051A24-6384-4537-AACA-B86AAEF9453E}"/>
              </a:ext>
            </a:extLst>
          </p:cNvPr>
          <p:cNvSpPr txBox="1"/>
          <p:nvPr/>
        </p:nvSpPr>
        <p:spPr>
          <a:xfrm>
            <a:off x="6428132" y="1961270"/>
            <a:ext cx="5578181" cy="31143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pl-PL" sz="1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zapewnić 4 szt. gniazd elektrycznych z uziemieniem (lub 5 szt. W przypadku montażu grzałki elektrycznej) przewodami o przekroju 3x 2,5 mm2. Instalacja elektryczna gniazda wtykowego powinna być zabezpieczona wyłącznikiem nadprądowym B16A oraz różnicowo-prądowym. Dla sieci TNC użytkownik zobowiązany jest wykonać gniazdo dwuwtykowe 230V z uziemieniem z zabezpieczeniem nadprądowym B16A</a:t>
            </a:r>
          </a:p>
        </p:txBody>
      </p:sp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574EBC9D-DFDA-4F59-86DC-D88286D704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8285" y="87465"/>
            <a:ext cx="481598" cy="48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03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9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98A1ACF8-E4C2-424F-A966-38D103CFF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303" y="680381"/>
            <a:ext cx="9397218" cy="1280890"/>
          </a:xfrm>
        </p:spPr>
        <p:txBody>
          <a:bodyPr>
            <a:normAutofit/>
          </a:bodyPr>
          <a:lstStyle/>
          <a:p>
            <a:r>
              <a:rPr lang="pl-PL" sz="2800" dirty="0"/>
              <a:t>Wskazanie robót do wykonania przez właściciela budynku</a:t>
            </a:r>
          </a:p>
        </p:txBody>
      </p:sp>
      <p:sp>
        <p:nvSpPr>
          <p:cNvPr id="7" name="pole tekstowe 6">
            <a:extLst>
              <a:ext uri="{FF2B5EF4-FFF2-40B4-BE49-F238E27FC236}">
                <a16:creationId xmlns:a16="http://schemas.microsoft.com/office/drawing/2014/main" id="{08E619F0-0EA2-4AFF-8436-6218E5A69B11}"/>
              </a:ext>
            </a:extLst>
          </p:cNvPr>
          <p:cNvSpPr txBox="1"/>
          <p:nvPr/>
        </p:nvSpPr>
        <p:spPr>
          <a:xfrm>
            <a:off x="828311" y="1961271"/>
            <a:ext cx="7898245" cy="4170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600" dirty="0"/>
              <a:t>przystosowanie drzwi, przegród, bram do możliwości przetransportowania elementów instalacji solarnej do miejsca jej montażu jak również wzdłuż planowanej drogi przewodów solarnych (np. rozebranie podbitki dachu)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600" dirty="0"/>
              <a:t>w przypadku stwierdzenia słabej wytrzymałości konstrukcji (podłoża) pod kolektorami słonecznymi wzmocnić ją według zaleceń wykonawcy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600" dirty="0"/>
              <a:t>w przypadku braku niezbędnych mediów w pomieszczeniu gdzie będzie montowana instalacja solarna doprowadzenie do niego instalacji ciepłej i zimnej wody użytkowej oraz centralnego ogrzewania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600" dirty="0"/>
              <a:t>w przypadku braku pompy ładowania instalacji ciepłej wody użytkowej oraz reduktora ciśnienia Mieszkaniec powinien dostarczyć w/w elementy instalacji oraz na życzenie (prawo opcji) dostarczyć grzałkę elektryczną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l-PL" sz="1600" dirty="0"/>
              <a:t>w przypadku, gdy kolektory słoneczne są zasłaniane przez elementy krajobrazu (np. drzewo) Beneficjent powinien usunąć przeszkodę we własnym zakresie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§"/>
            </a:pPr>
            <a:endParaRPr lang="pl-PL" sz="1600" dirty="0"/>
          </a:p>
        </p:txBody>
      </p:sp>
      <p:pic>
        <p:nvPicPr>
          <p:cNvPr id="10" name="Obraz 9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FA9B2681-5C79-40B2-9DB5-CF2DE50D5D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035" y="5849085"/>
            <a:ext cx="2481385" cy="1008915"/>
          </a:xfrm>
          <a:prstGeom prst="rect">
            <a:avLst/>
          </a:prstGeom>
        </p:spPr>
      </p:pic>
      <p:pic>
        <p:nvPicPr>
          <p:cNvPr id="5" name="Moje nowe nagranie">
            <a:hlinkClick r:id="" action="ppaction://media"/>
            <a:extLst>
              <a:ext uri="{FF2B5EF4-FFF2-40B4-BE49-F238E27FC236}">
                <a16:creationId xmlns:a16="http://schemas.microsoft.com/office/drawing/2014/main" id="{EEB287C7-821B-4EE3-A1E1-31BA7BF52B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8756" y="79513"/>
            <a:ext cx="538038" cy="53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09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9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96CC12D1-CEEB-4931-AD27-4E7B5AB27E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073" y="5849085"/>
            <a:ext cx="2481385" cy="1008915"/>
          </a:xfrm>
          <a:prstGeom prst="rect">
            <a:avLst/>
          </a:prstGeom>
        </p:spPr>
      </p:pic>
      <p:sp>
        <p:nvSpPr>
          <p:cNvPr id="4" name="Tytuł 3">
            <a:extLst>
              <a:ext uri="{FF2B5EF4-FFF2-40B4-BE49-F238E27FC236}">
                <a16:creationId xmlns:a16="http://schemas.microsoft.com/office/drawing/2014/main" id="{7D10AD61-2CAB-46C9-8519-C95D09288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815" y="733708"/>
            <a:ext cx="10515600" cy="1501382"/>
          </a:xfrm>
        </p:spPr>
        <p:txBody>
          <a:bodyPr>
            <a:normAutofit/>
          </a:bodyPr>
          <a:lstStyle/>
          <a:p>
            <a:pPr algn="ctr"/>
            <a:r>
              <a:rPr lang="pl-PL" sz="2800" dirty="0">
                <a:solidFill>
                  <a:schemeClr val="accent1">
                    <a:lumMod val="50000"/>
                  </a:schemeClr>
                </a:solidFill>
                <a:latin typeface="+mn-lt"/>
                <a:ea typeface="Segoe UI Black" panose="020B0A02040204020203" pitchFamily="34" charset="0"/>
                <a:cs typeface="Segoe UI Black" panose="020B0A02040204020203" pitchFamily="34" charset="0"/>
              </a:rPr>
              <a:t>PODŁĄCZENIE</a:t>
            </a:r>
            <a:r>
              <a:rPr lang="pl-PL" sz="2800" b="1" dirty="0">
                <a:solidFill>
                  <a:schemeClr val="accent1"/>
                </a:solidFill>
                <a:latin typeface="+mn-lt"/>
                <a:ea typeface="Segoe UI Black" panose="020B0A02040204020203" pitchFamily="34" charset="0"/>
                <a:cs typeface="Segoe UI Black" panose="020B0A02040204020203" pitchFamily="34" charset="0"/>
              </a:rPr>
              <a:t>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  <a:latin typeface="+mn-lt"/>
                <a:ea typeface="Segoe UI Black" panose="020B0A02040204020203" pitchFamily="34" charset="0"/>
                <a:cs typeface="Segoe UI Black" panose="020B0A02040204020203" pitchFamily="34" charset="0"/>
              </a:rPr>
              <a:t>GÓRNEJ</a:t>
            </a:r>
            <a:r>
              <a:rPr lang="pl-PL" sz="2800" b="1" dirty="0">
                <a:solidFill>
                  <a:schemeClr val="accent1"/>
                </a:solidFill>
                <a:latin typeface="+mn-lt"/>
                <a:ea typeface="Segoe UI Black" panose="020B0A02040204020203" pitchFamily="34" charset="0"/>
                <a:cs typeface="Segoe UI Black" panose="020B0A02040204020203" pitchFamily="34" charset="0"/>
              </a:rPr>
              <a:t>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  <a:latin typeface="+mn-lt"/>
                <a:ea typeface="Segoe UI Black" panose="020B0A02040204020203" pitchFamily="34" charset="0"/>
                <a:cs typeface="Segoe UI Black" panose="020B0A02040204020203" pitchFamily="34" charset="0"/>
              </a:rPr>
              <a:t>WĘŻOWNICY</a:t>
            </a:r>
            <a:br>
              <a:rPr lang="pl-PL" sz="2800" b="1" dirty="0">
                <a:latin typeface="Arial Black" panose="020B0A04020102020204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</a:br>
            <a:endParaRPr lang="pl-PL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Obraz 1">
            <a:extLst>
              <a:ext uri="{FF2B5EF4-FFF2-40B4-BE49-F238E27FC236}">
                <a16:creationId xmlns:a16="http://schemas.microsoft.com/office/drawing/2014/main" id="{ADBC2DAB-A756-4EC8-B29F-CF26A75E5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25" t="38651" r="37" b="-119"/>
          <a:stretch/>
        </p:blipFill>
        <p:spPr bwMode="auto">
          <a:xfrm>
            <a:off x="6575209" y="2073023"/>
            <a:ext cx="5175682" cy="34254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E01A353C-57B8-4742-AEB9-C586453C2A52}"/>
              </a:ext>
            </a:extLst>
          </p:cNvPr>
          <p:cNvSpPr/>
          <p:nvPr/>
        </p:nvSpPr>
        <p:spPr>
          <a:xfrm>
            <a:off x="810337" y="1484399"/>
            <a:ext cx="548886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Podłączenie górnej wężownicy leży po stronie Wykonawcy, w przypadku konieczności zakupu zestawu pompowego do ładowania zasobnika oraz reduktora ciśnienia, koszt ten leży po stronie Właściciela budynku.</a:t>
            </a:r>
          </a:p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l-PL" altLang="pl-PL" sz="2000" dirty="0">
                <a:ea typeface="Segoe UI Black" panose="020B0A02040204020203" pitchFamily="34" charset="0"/>
                <a:cs typeface="Segoe UI Black" panose="020B0A02040204020203" pitchFamily="34" charset="0"/>
              </a:rPr>
              <a:t>Koszty zakupu i montażu grzałki elektrycznej (opcjonalnie) leży po stronie Właściciela budynku.</a:t>
            </a:r>
          </a:p>
        </p:txBody>
      </p:sp>
      <p:pic>
        <p:nvPicPr>
          <p:cNvPr id="3" name="Moje nowe nagranie(1)">
            <a:hlinkClick r:id="" action="ppaction://media"/>
            <a:extLst>
              <a:ext uri="{FF2B5EF4-FFF2-40B4-BE49-F238E27FC236}">
                <a16:creationId xmlns:a16="http://schemas.microsoft.com/office/drawing/2014/main" id="{4C0DBC29-B371-458C-A050-616A1F9CB3C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02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1074" y="85367"/>
            <a:ext cx="458525" cy="45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3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Obraz 39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99FDA623-FF44-4525-B4C1-9C2655D009B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7601" y="5748727"/>
            <a:ext cx="2728212" cy="1109273"/>
          </a:xfrm>
          <a:prstGeom prst="rect">
            <a:avLst/>
          </a:prstGeom>
        </p:spPr>
      </p:pic>
      <p:sp>
        <p:nvSpPr>
          <p:cNvPr id="2" name="Prostokąt 1">
            <a:extLst>
              <a:ext uri="{FF2B5EF4-FFF2-40B4-BE49-F238E27FC236}">
                <a16:creationId xmlns:a16="http://schemas.microsoft.com/office/drawing/2014/main" id="{7BE33938-2D67-4852-B024-1C09FCD4B9F4}"/>
              </a:ext>
            </a:extLst>
          </p:cNvPr>
          <p:cNvSpPr/>
          <p:nvPr/>
        </p:nvSpPr>
        <p:spPr>
          <a:xfrm>
            <a:off x="1783008" y="692992"/>
            <a:ext cx="79743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>
                <a:solidFill>
                  <a:schemeClr val="accent1">
                    <a:lumMod val="50000"/>
                  </a:schemeClr>
                </a:solidFill>
                <a:ea typeface="Segoe UI Black" panose="020B0A02040204020203" pitchFamily="34" charset="0"/>
                <a:cs typeface="Segoe UI Black" panose="020B0A02040204020203" pitchFamily="34" charset="0"/>
              </a:rPr>
              <a:t>PODŁĄCZENIE DO INSTALACJI BENEFICJENTA</a:t>
            </a:r>
          </a:p>
        </p:txBody>
      </p:sp>
      <p:sp>
        <p:nvSpPr>
          <p:cNvPr id="4" name="Prostokąt 3">
            <a:extLst>
              <a:ext uri="{FF2B5EF4-FFF2-40B4-BE49-F238E27FC236}">
                <a16:creationId xmlns:a16="http://schemas.microsoft.com/office/drawing/2014/main" id="{A19F569D-5748-492E-B822-E713F970A468}"/>
              </a:ext>
            </a:extLst>
          </p:cNvPr>
          <p:cNvSpPr/>
          <p:nvPr/>
        </p:nvSpPr>
        <p:spPr>
          <a:xfrm>
            <a:off x="363984" y="1850226"/>
            <a:ext cx="64166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l-PL" dirty="0">
                <a:ea typeface="Segoe UI Black" panose="020B0A02040204020203" pitchFamily="34" charset="0"/>
                <a:cs typeface="Segoe UI Black" panose="020B0A02040204020203" pitchFamily="34" charset="0"/>
              </a:rPr>
              <a:t>Zapewnienie dostępu/doprowadzenie rurociągów wody zimnej, ciepłej, cyrkulacyjnej oraz rury czynnika grzewczego do pomieszczenia w którym zlokalizowany będzie zasobnik.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l-PL" dirty="0"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pic>
        <p:nvPicPr>
          <p:cNvPr id="8" name="Obraz 7">
            <a:extLst>
              <a:ext uri="{FF2B5EF4-FFF2-40B4-BE49-F238E27FC236}">
                <a16:creationId xmlns:a16="http://schemas.microsoft.com/office/drawing/2014/main" id="{C217C567-ADEA-4DD9-B0FB-D429A03B3C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830" y="1456333"/>
            <a:ext cx="2959000" cy="3945333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cxnSp>
        <p:nvCxnSpPr>
          <p:cNvPr id="11" name="Łącznik prosty ze strzałką 10">
            <a:extLst>
              <a:ext uri="{FF2B5EF4-FFF2-40B4-BE49-F238E27FC236}">
                <a16:creationId xmlns:a16="http://schemas.microsoft.com/office/drawing/2014/main" id="{38752C8F-20B0-460E-ACD5-CBF072B98B31}"/>
              </a:ext>
            </a:extLst>
          </p:cNvPr>
          <p:cNvCxnSpPr>
            <a:cxnSpLocks/>
          </p:cNvCxnSpPr>
          <p:nvPr/>
        </p:nvCxnSpPr>
        <p:spPr>
          <a:xfrm flipH="1">
            <a:off x="9084141" y="4403188"/>
            <a:ext cx="1297296" cy="54475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>
            <a:extLst>
              <a:ext uri="{FF2B5EF4-FFF2-40B4-BE49-F238E27FC236}">
                <a16:creationId xmlns:a16="http://schemas.microsoft.com/office/drawing/2014/main" id="{5D34868C-8711-4F4B-A030-6AD777E2B3CD}"/>
              </a:ext>
            </a:extLst>
          </p:cNvPr>
          <p:cNvCxnSpPr>
            <a:cxnSpLocks/>
          </p:cNvCxnSpPr>
          <p:nvPr/>
        </p:nvCxnSpPr>
        <p:spPr>
          <a:xfrm flipH="1">
            <a:off x="9084141" y="2194560"/>
            <a:ext cx="1297295" cy="3142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Prostokąt: zaokrąglone rogi 8">
            <a:extLst>
              <a:ext uri="{FF2B5EF4-FFF2-40B4-BE49-F238E27FC236}">
                <a16:creationId xmlns:a16="http://schemas.microsoft.com/office/drawing/2014/main" id="{B4820B4F-49FB-4CEE-9965-8571BA0A87A3}"/>
              </a:ext>
            </a:extLst>
          </p:cNvPr>
          <p:cNvSpPr/>
          <p:nvPr/>
        </p:nvSpPr>
        <p:spPr>
          <a:xfrm>
            <a:off x="10348211" y="3784454"/>
            <a:ext cx="1837646" cy="748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tx1"/>
                </a:solidFill>
              </a:rPr>
              <a:t>Rurociągi wody zimnej</a:t>
            </a:r>
          </a:p>
        </p:txBody>
      </p:sp>
      <p:sp>
        <p:nvSpPr>
          <p:cNvPr id="10" name="Prostokąt: zaokrąglone rogi 9">
            <a:extLst>
              <a:ext uri="{FF2B5EF4-FFF2-40B4-BE49-F238E27FC236}">
                <a16:creationId xmlns:a16="http://schemas.microsoft.com/office/drawing/2014/main" id="{FEB06FA5-62D2-4B8B-A826-24D63D1C4D3D}"/>
              </a:ext>
            </a:extLst>
          </p:cNvPr>
          <p:cNvSpPr/>
          <p:nvPr/>
        </p:nvSpPr>
        <p:spPr>
          <a:xfrm>
            <a:off x="10224764" y="1544584"/>
            <a:ext cx="1961093" cy="807098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>
                <a:solidFill>
                  <a:schemeClr val="tx1"/>
                </a:solidFill>
              </a:rPr>
              <a:t>Rurociągi ciepłej </a:t>
            </a:r>
          </a:p>
          <a:p>
            <a:pPr algn="ctr"/>
            <a:r>
              <a:rPr lang="pl-PL" sz="1600" dirty="0">
                <a:solidFill>
                  <a:schemeClr val="tx1"/>
                </a:solidFill>
              </a:rPr>
              <a:t>wody użytkowej</a:t>
            </a:r>
          </a:p>
        </p:txBody>
      </p:sp>
      <p:cxnSp>
        <p:nvCxnSpPr>
          <p:cNvPr id="7" name="Łącznik prosty ze strzałką 6">
            <a:extLst>
              <a:ext uri="{FF2B5EF4-FFF2-40B4-BE49-F238E27FC236}">
                <a16:creationId xmlns:a16="http://schemas.microsoft.com/office/drawing/2014/main" id="{4731ADC1-45B3-45BD-9BA1-C5B4DA565018}"/>
              </a:ext>
            </a:extLst>
          </p:cNvPr>
          <p:cNvCxnSpPr>
            <a:cxnSpLocks/>
          </p:cNvCxnSpPr>
          <p:nvPr/>
        </p:nvCxnSpPr>
        <p:spPr>
          <a:xfrm flipV="1">
            <a:off x="7649029" y="2855865"/>
            <a:ext cx="1859584" cy="2732910"/>
          </a:xfrm>
          <a:prstGeom prst="straightConnector1">
            <a:avLst/>
          </a:prstGeom>
          <a:ln w="38100">
            <a:tailEnd type="triangle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6" name="Prostokąt: zaokrąglone rogi 15">
            <a:extLst>
              <a:ext uri="{FF2B5EF4-FFF2-40B4-BE49-F238E27FC236}">
                <a16:creationId xmlns:a16="http://schemas.microsoft.com/office/drawing/2014/main" id="{38EA2222-C733-4F84-83B7-FC4868A30524}"/>
              </a:ext>
            </a:extLst>
          </p:cNvPr>
          <p:cNvSpPr/>
          <p:nvPr/>
        </p:nvSpPr>
        <p:spPr>
          <a:xfrm>
            <a:off x="5753777" y="5588775"/>
            <a:ext cx="2053702" cy="1017536"/>
          </a:xfrm>
          <a:prstGeom prst="roundRect">
            <a:avLst/>
          </a:prstGeom>
          <a:ln w="57150">
            <a:solidFill>
              <a:srgbClr val="92D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l-PL" sz="1600" dirty="0"/>
              <a:t>Rury </a:t>
            </a:r>
            <a:r>
              <a:rPr lang="pl-PL" sz="1600"/>
              <a:t>czynnika grzewczego</a:t>
            </a:r>
          </a:p>
        </p:txBody>
      </p:sp>
      <p:pic>
        <p:nvPicPr>
          <p:cNvPr id="3" name="Moje nowe nagranie(2)">
            <a:hlinkClick r:id="" action="ppaction://media"/>
            <a:extLst>
              <a:ext uri="{FF2B5EF4-FFF2-40B4-BE49-F238E27FC236}">
                <a16:creationId xmlns:a16="http://schemas.microsoft.com/office/drawing/2014/main" id="{FE8D6957-AE66-477F-9C6F-F76678EB30B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8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2122" y="102703"/>
            <a:ext cx="410817" cy="41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37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az 11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96CC12D1-CEEB-4931-AD27-4E7B5AB27E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035" y="5849085"/>
            <a:ext cx="2481385" cy="1008915"/>
          </a:xfrm>
          <a:prstGeom prst="rect">
            <a:avLst/>
          </a:prstGeom>
        </p:spPr>
      </p:pic>
      <p:sp>
        <p:nvSpPr>
          <p:cNvPr id="4" name="Tytuł 3">
            <a:extLst>
              <a:ext uri="{FF2B5EF4-FFF2-40B4-BE49-F238E27FC236}">
                <a16:creationId xmlns:a16="http://schemas.microsoft.com/office/drawing/2014/main" id="{7D10AD61-2CAB-46C9-8519-C95D09288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8682"/>
            <a:ext cx="10515600" cy="1501382"/>
          </a:xfrm>
        </p:spPr>
        <p:txBody>
          <a:bodyPr>
            <a:noAutofit/>
          </a:bodyPr>
          <a:lstStyle/>
          <a:p>
            <a:pPr algn="ctr"/>
            <a:r>
              <a:rPr lang="pl-PL" sz="32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Przycięcie drzew zasłaniających kolektor</a:t>
            </a:r>
          </a:p>
        </p:txBody>
      </p:sp>
      <p:pic>
        <p:nvPicPr>
          <p:cNvPr id="7" name="Symbol zastępczy zawartości 6">
            <a:extLst>
              <a:ext uri="{FF2B5EF4-FFF2-40B4-BE49-F238E27FC236}">
                <a16:creationId xmlns:a16="http://schemas.microsoft.com/office/drawing/2014/main" id="{CB85D184-DB62-4ACD-8D86-4D98B5900A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301" y="1439373"/>
            <a:ext cx="6211398" cy="42520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Moje nowe nagranie(6)">
            <a:hlinkClick r:id="" action="ppaction://media"/>
            <a:extLst>
              <a:ext uri="{FF2B5EF4-FFF2-40B4-BE49-F238E27FC236}">
                <a16:creationId xmlns:a16="http://schemas.microsoft.com/office/drawing/2014/main" id="{FE3226D6-DD2C-42D4-9420-A4CA0E60B34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61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20085" y="95414"/>
            <a:ext cx="436229" cy="436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769FD96-E2C6-43A0-B1B6-1D35A83D2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2520" y="2648840"/>
            <a:ext cx="9966960" cy="156032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800" dirty="0">
                <a:solidFill>
                  <a:srgbClr val="4E6368"/>
                </a:solidFill>
              </a:rPr>
              <a:t>DZIĘKUJE</a:t>
            </a:r>
            <a:r>
              <a:rPr lang="pl-PL" sz="5800" dirty="0">
                <a:solidFill>
                  <a:srgbClr val="4E6368"/>
                </a:solidFill>
              </a:rPr>
              <a:t>MY</a:t>
            </a:r>
            <a:r>
              <a:rPr lang="en-US" sz="5800" dirty="0">
                <a:solidFill>
                  <a:srgbClr val="4E6368"/>
                </a:solidFill>
              </a:rPr>
              <a:t> ZA UWAGĘ</a:t>
            </a:r>
          </a:p>
        </p:txBody>
      </p:sp>
      <p:pic>
        <p:nvPicPr>
          <p:cNvPr id="7" name="Obraz 6" descr="Obraz zawierający rysunek, żywność&#10;&#10;Opis wygenerowany automatycznie">
            <a:extLst>
              <a:ext uri="{FF2B5EF4-FFF2-40B4-BE49-F238E27FC236}">
                <a16:creationId xmlns:a16="http://schemas.microsoft.com/office/drawing/2014/main" id="{F614BAE4-DA6D-46F8-8E1A-2EDD425102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035" y="5849085"/>
            <a:ext cx="2481385" cy="1008915"/>
          </a:xfrm>
          <a:prstGeom prst="rect">
            <a:avLst/>
          </a:prstGeom>
        </p:spPr>
      </p:pic>
      <p:pic>
        <p:nvPicPr>
          <p:cNvPr id="3" name="Moje nowe nagranie(5)">
            <a:hlinkClick r:id="" action="ppaction://media"/>
            <a:extLst>
              <a:ext uri="{FF2B5EF4-FFF2-40B4-BE49-F238E27FC236}">
                <a16:creationId xmlns:a16="http://schemas.microsoft.com/office/drawing/2014/main" id="{5C6B68A5-BD63-4805-B13C-32FD32CA276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5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0385" y="111319"/>
            <a:ext cx="394252" cy="39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696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muga">
  <a:themeElements>
    <a:clrScheme name="Smug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mug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mug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1717</TotalTime>
  <Words>881</Words>
  <Application>Microsoft Office PowerPoint</Application>
  <PresentationFormat>Panoramiczny</PresentationFormat>
  <Paragraphs>140</Paragraphs>
  <Slides>20</Slides>
  <Notes>6</Notes>
  <HiddenSlides>0</HiddenSlides>
  <MMClips>14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9" baseType="lpstr">
      <vt:lpstr>Arial</vt:lpstr>
      <vt:lpstr>Arial Black</vt:lpstr>
      <vt:lpstr>Calibri</vt:lpstr>
      <vt:lpstr>Calibri Light</vt:lpstr>
      <vt:lpstr>Century Gothic</vt:lpstr>
      <vt:lpstr>Courier New</vt:lpstr>
      <vt:lpstr>Wingdings</vt:lpstr>
      <vt:lpstr>Wingdings 3</vt:lpstr>
      <vt:lpstr>Smuga</vt:lpstr>
      <vt:lpstr>„Dostawa i montaż jednostek wytwarzania energii z OZE –  zestawów kolektorów słonecznych w ramach zadania pn. “EKOPARTNERZY NA RZECZ SŁONECZNEJ ENERGII MAŁOPOLSKI” dla Subregionów Olkuski oraz Wielicki.</vt:lpstr>
      <vt:lpstr>Niniejsza prezentacja ma na celu przedstawienie Państwu zestaw produktów z których składać się będzie kompletna instalacja, przedstawienie zasad montażu oraz działania instalacji a także zasad prawidłowego użytkowania instalacji.</vt:lpstr>
      <vt:lpstr>Prezentacja programu PowerPoint</vt:lpstr>
      <vt:lpstr>Parametry elementów instalacji solarnej</vt:lpstr>
      <vt:lpstr>Ensol ES2V2,65S AL-CU   </vt:lpstr>
      <vt:lpstr>OEM Energy Podgrzewacz CWU PDT 300/400/500 PN CE z anodą tytanową VER 2</vt:lpstr>
      <vt:lpstr>GRUNDFOS SOLAR UPM3 15-75</vt:lpstr>
      <vt:lpstr>Ottone SL . Naczynie wzbiorcze-przeponowe (solarne) </vt:lpstr>
      <vt:lpstr>Ottone HW . Naczynie wzbiorcze-przeponowe (c.w.u.) </vt:lpstr>
      <vt:lpstr>Montaż</vt:lpstr>
      <vt:lpstr>Montaż instalacji solarnej </vt:lpstr>
      <vt:lpstr>Prezentacja programu PowerPoint</vt:lpstr>
      <vt:lpstr>Prezentacja programu PowerPoint</vt:lpstr>
      <vt:lpstr>Prezentacja programu PowerPoint</vt:lpstr>
      <vt:lpstr>Wskazanie robót do wykonania przez właściciela budynku</vt:lpstr>
      <vt:lpstr>Wskazanie robót do wykonania przez właściciela budynku</vt:lpstr>
      <vt:lpstr>PODŁĄCZENIE GÓRNEJ WĘŻOWNICY </vt:lpstr>
      <vt:lpstr>Prezentacja programu PowerPoint</vt:lpstr>
      <vt:lpstr>Przycięcie drzew zasłaniających kolektor</vt:lpstr>
      <vt:lpstr>DZIĘKUJEMY ZA UWAGĘ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„Dostawa i montaż jednostek wytwarzania energii z OZE – zestawów instalacji fotowoltaicznych, zestawów kolektorów słonecznych oraz pomp ciepła w ramach zadania pn. “EKOPARTNERZY NA RZECZ SŁONECZNEJ ENERGII MAŁOPOLSKI”</dc:title>
  <dc:creator>tim hFEf</dc:creator>
  <cp:lastModifiedBy>Kamil Trojanowski</cp:lastModifiedBy>
  <cp:revision>68</cp:revision>
  <dcterms:created xsi:type="dcterms:W3CDTF">2021-02-16T08:54:12Z</dcterms:created>
  <dcterms:modified xsi:type="dcterms:W3CDTF">2021-05-04T10:35:31Z</dcterms:modified>
</cp:coreProperties>
</file>