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97" r:id="rId3"/>
    <p:sldId id="292" r:id="rId4"/>
    <p:sldId id="299" r:id="rId5"/>
    <p:sldId id="291" r:id="rId6"/>
    <p:sldId id="301" r:id="rId7"/>
    <p:sldId id="294" r:id="rId8"/>
    <p:sldId id="295" r:id="rId9"/>
    <p:sldId id="285" r:id="rId10"/>
    <p:sldId id="293" r:id="rId11"/>
    <p:sldId id="300" r:id="rId12"/>
    <p:sldId id="298" r:id="rId13"/>
    <p:sldId id="267" r:id="rId14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66D90"/>
    <a:srgbClr val="774DA1"/>
    <a:srgbClr val="7413BD"/>
    <a:srgbClr val="C87726"/>
    <a:srgbClr val="DB9713"/>
    <a:srgbClr val="7F7F7F"/>
    <a:srgbClr val="6681C0"/>
    <a:srgbClr val="5B6AD5"/>
    <a:srgbClr val="6EA862"/>
    <a:srgbClr val="2655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27.07.2021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5760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27.07.2021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80215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27.07.2021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1891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27.07.2021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800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27.07.2021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44002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27.07.2021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41906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27.07.2021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943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27.07.2021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21444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27.07.2021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23988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27.07.2021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20858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/>
              <a:t>27.07.2021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269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B5365-9EF8-49B1-87D3-35DA3949AE26}" type="datetimeFigureOut">
              <a:rPr lang="pl-PL" smtClean="0"/>
              <a:t>27.07.2021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6DFAD-176C-44DB-9D44-78B1330A569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5538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t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hyperlink" Target="https://bip.malopolska.pl/umwm,a,1495135,siedziba-przy-ul-raclawickiej-56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zaokrąglony 8"/>
          <p:cNvSpPr/>
          <p:nvPr/>
        </p:nvSpPr>
        <p:spPr>
          <a:xfrm>
            <a:off x="2265523" y="1861594"/>
            <a:ext cx="8460000" cy="3861190"/>
          </a:xfrm>
          <a:prstGeom prst="roundRect">
            <a:avLst/>
          </a:prstGeom>
          <a:solidFill>
            <a:schemeClr val="bg1"/>
          </a:solidFill>
          <a:ln w="28575"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reflection stA="52000" endA="300" endPos="1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3673902" y="2421913"/>
            <a:ext cx="6176680" cy="1304727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pl-PL" sz="3600" b="1" dirty="0" smtClean="0"/>
              <a:t>Projekt </a:t>
            </a:r>
            <a:r>
              <a:rPr lang="pl-PL" sz="3600" b="1" dirty="0"/>
              <a:t>uchwały </a:t>
            </a:r>
            <a:r>
              <a:rPr lang="pl-PL" sz="3600" b="1" dirty="0" smtClean="0"/>
              <a:t>antysmogowej dla Gminy Rabka-Zdrój</a:t>
            </a:r>
            <a:endParaRPr lang="pl-PL" sz="3600" b="1" dirty="0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142" y="-289110"/>
            <a:ext cx="3744997" cy="1860002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011" y="160997"/>
            <a:ext cx="868571" cy="2407920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414" y="1666428"/>
            <a:ext cx="1408379" cy="1408379"/>
          </a:xfrm>
          <a:prstGeom prst="rect">
            <a:avLst/>
          </a:prstGeom>
          <a:effectLst/>
        </p:spPr>
      </p:pic>
      <p:sp>
        <p:nvSpPr>
          <p:cNvPr id="7" name="pole tekstowe 6"/>
          <p:cNvSpPr txBox="1"/>
          <p:nvPr/>
        </p:nvSpPr>
        <p:spPr>
          <a:xfrm>
            <a:off x="5475913" y="4372892"/>
            <a:ext cx="498980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Piotr Łyczko</a:t>
            </a:r>
          </a:p>
          <a:p>
            <a:r>
              <a:rPr lang="pl-PL" i="1" dirty="0" smtClean="0"/>
              <a:t>Z-ca Dyrektora Departamentu Środowiska</a:t>
            </a:r>
            <a:endParaRPr lang="pl-PL" i="1" dirty="0"/>
          </a:p>
          <a:p>
            <a:r>
              <a:rPr lang="pl-PL" i="1" dirty="0" smtClean="0"/>
              <a:t>Urząd Marszałkowski Województwa Małopolskiego</a:t>
            </a:r>
            <a:endParaRPr lang="pl-PL" i="1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945162" y="6168981"/>
            <a:ext cx="31164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/>
              <a:t>Rabka-Zdrój, 29 lipca 2021 r.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351909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142" y="-289110"/>
            <a:ext cx="3744997" cy="186000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011" y="160997"/>
            <a:ext cx="868571" cy="2407920"/>
          </a:xfrm>
          <a:prstGeom prst="rect">
            <a:avLst/>
          </a:prstGeom>
        </p:spPr>
      </p:pic>
      <p:sp>
        <p:nvSpPr>
          <p:cNvPr id="8" name="Schemat blokowy: proces alternatywny 7"/>
          <p:cNvSpPr/>
          <p:nvPr/>
        </p:nvSpPr>
        <p:spPr>
          <a:xfrm>
            <a:off x="960344" y="564972"/>
            <a:ext cx="7435517" cy="481594"/>
          </a:xfrm>
          <a:prstGeom prst="flowChartAlternateProcess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1028969" y="600597"/>
            <a:ext cx="8621431" cy="481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b="1" i="1" dirty="0" smtClean="0">
                <a:solidFill>
                  <a:schemeClr val="bg1"/>
                </a:solidFill>
              </a:rPr>
              <a:t>Jakość powietrza w Rabce-Zdrój</a:t>
            </a:r>
            <a:r>
              <a:rPr lang="pl-PL" b="1" i="1" dirty="0">
                <a:solidFill>
                  <a:schemeClr val="bg1"/>
                </a:solidFill>
              </a:rPr>
              <a:t/>
            </a:r>
            <a:br>
              <a:rPr lang="pl-PL" b="1" i="1" dirty="0">
                <a:solidFill>
                  <a:schemeClr val="bg1"/>
                </a:solidFill>
              </a:rPr>
            </a:br>
            <a:endParaRPr lang="pl-PL" b="1" i="1" dirty="0">
              <a:solidFill>
                <a:schemeClr val="bg1"/>
              </a:solidFill>
            </a:endParaRPr>
          </a:p>
        </p:txBody>
      </p:sp>
      <p:sp>
        <p:nvSpPr>
          <p:cNvPr id="11" name="Prostokąt zaokrąglony 10"/>
          <p:cNvSpPr/>
          <p:nvPr/>
        </p:nvSpPr>
        <p:spPr>
          <a:xfrm>
            <a:off x="1028970" y="1316038"/>
            <a:ext cx="8861482" cy="4937692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2000" endA="300" endPos="13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dtytuł 2"/>
          <p:cNvSpPr txBox="1">
            <a:spLocks/>
          </p:cNvSpPr>
          <p:nvPr/>
        </p:nvSpPr>
        <p:spPr>
          <a:xfrm>
            <a:off x="1255222" y="1805213"/>
            <a:ext cx="8395178" cy="37911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2000" dirty="0">
                <a:solidFill>
                  <a:srgbClr val="333333"/>
                </a:solidFill>
              </a:rPr>
              <a:t>zgodnie z Roczną oceną jakości powietrza </a:t>
            </a:r>
            <a:r>
              <a:rPr lang="pl-PL" altLang="pl-PL" sz="2000" dirty="0" smtClean="0">
                <a:solidFill>
                  <a:srgbClr val="333333"/>
                </a:solidFill>
              </a:rPr>
              <a:t>za 2020 rok, </a:t>
            </a:r>
            <a:r>
              <a:rPr lang="pl-PL" altLang="pl-PL" sz="2000" dirty="0">
                <a:solidFill>
                  <a:srgbClr val="333333"/>
                </a:solidFill>
              </a:rPr>
              <a:t>na obszarze Gminy </a:t>
            </a:r>
            <a:r>
              <a:rPr lang="pl-PL" altLang="pl-PL" sz="2000" dirty="0" smtClean="0">
                <a:solidFill>
                  <a:srgbClr val="333333"/>
                </a:solidFill>
              </a:rPr>
              <a:t>wystąpiły </a:t>
            </a:r>
            <a:r>
              <a:rPr lang="pl-PL" altLang="pl-PL" sz="2000" b="1" dirty="0" smtClean="0">
                <a:solidFill>
                  <a:srgbClr val="333333"/>
                </a:solidFill>
              </a:rPr>
              <a:t>przekroczenia </a:t>
            </a:r>
            <a:r>
              <a:rPr lang="pl-PL" altLang="pl-PL" sz="2000" b="1" dirty="0">
                <a:solidFill>
                  <a:srgbClr val="333333"/>
                </a:solidFill>
              </a:rPr>
              <a:t>średniodobowe pyłu </a:t>
            </a:r>
            <a:r>
              <a:rPr lang="pl-PL" altLang="pl-PL" sz="2000" b="1" dirty="0" smtClean="0">
                <a:solidFill>
                  <a:srgbClr val="333333"/>
                </a:solidFill>
              </a:rPr>
              <a:t>PM10 oraz </a:t>
            </a:r>
            <a:r>
              <a:rPr lang="pl-PL" altLang="pl-PL" sz="2000" b="1" dirty="0">
                <a:solidFill>
                  <a:srgbClr val="333333"/>
                </a:solidFill>
              </a:rPr>
              <a:t>średnioroczne </a:t>
            </a:r>
            <a:r>
              <a:rPr lang="pl-PL" altLang="pl-PL" sz="2000" b="1" dirty="0" err="1">
                <a:solidFill>
                  <a:srgbClr val="333333"/>
                </a:solidFill>
              </a:rPr>
              <a:t>benzo</a:t>
            </a:r>
            <a:r>
              <a:rPr lang="pl-PL" altLang="pl-PL" sz="2000" b="1" dirty="0">
                <a:solidFill>
                  <a:srgbClr val="333333"/>
                </a:solidFill>
              </a:rPr>
              <a:t>(a)</a:t>
            </a:r>
            <a:r>
              <a:rPr lang="pl-PL" altLang="pl-PL" sz="2000" b="1" dirty="0" err="1">
                <a:solidFill>
                  <a:srgbClr val="333333"/>
                </a:solidFill>
              </a:rPr>
              <a:t>pirenu</a:t>
            </a:r>
            <a:endParaRPr lang="pl-PL" altLang="pl-PL" sz="2000" dirty="0">
              <a:solidFill>
                <a:srgbClr val="333333"/>
              </a:solidFill>
            </a:endParaRPr>
          </a:p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2000" dirty="0">
                <a:solidFill>
                  <a:srgbClr val="333333"/>
                </a:solidFill>
              </a:rPr>
              <a:t>s</a:t>
            </a:r>
            <a:r>
              <a:rPr lang="pl-PL" altLang="pl-PL" sz="2000" dirty="0" smtClean="0">
                <a:solidFill>
                  <a:srgbClr val="333333"/>
                </a:solidFill>
              </a:rPr>
              <a:t>tężenie roczne PM10 na stacji GIOŚ w Rabce-Zdrój przy </a:t>
            </a:r>
            <a:r>
              <a:rPr lang="pl-PL" altLang="pl-PL" sz="2000" dirty="0">
                <a:solidFill>
                  <a:srgbClr val="333333"/>
                </a:solidFill>
              </a:rPr>
              <a:t>ul. </a:t>
            </a:r>
            <a:r>
              <a:rPr lang="pl-PL" altLang="pl-PL" sz="2000" dirty="0" smtClean="0">
                <a:solidFill>
                  <a:srgbClr val="333333"/>
                </a:solidFill>
              </a:rPr>
              <a:t>Orkana </a:t>
            </a:r>
            <a:br>
              <a:rPr lang="pl-PL" altLang="pl-PL" sz="2000" dirty="0" smtClean="0">
                <a:solidFill>
                  <a:srgbClr val="333333"/>
                </a:solidFill>
              </a:rPr>
            </a:br>
            <a:r>
              <a:rPr lang="pl-PL" altLang="pl-PL" sz="2000" dirty="0" smtClean="0">
                <a:solidFill>
                  <a:srgbClr val="333333"/>
                </a:solidFill>
              </a:rPr>
              <a:t>w 2020 roku wyniosło 26 µg/m³ i wystąpiło </a:t>
            </a:r>
            <a:r>
              <a:rPr lang="pl-PL" altLang="pl-PL" sz="2000" b="1" dirty="0" smtClean="0">
                <a:solidFill>
                  <a:srgbClr val="333333"/>
                </a:solidFill>
              </a:rPr>
              <a:t>45 dni z przekroczeniem </a:t>
            </a:r>
            <a:br>
              <a:rPr lang="pl-PL" altLang="pl-PL" sz="2000" b="1" dirty="0" smtClean="0">
                <a:solidFill>
                  <a:srgbClr val="333333"/>
                </a:solidFill>
              </a:rPr>
            </a:br>
            <a:r>
              <a:rPr lang="pl-PL" altLang="pl-PL" sz="2000" b="1" dirty="0" smtClean="0">
                <a:solidFill>
                  <a:srgbClr val="333333"/>
                </a:solidFill>
              </a:rPr>
              <a:t>normy </a:t>
            </a:r>
            <a:r>
              <a:rPr lang="pl-PL" altLang="pl-PL" sz="2000" b="1" dirty="0">
                <a:solidFill>
                  <a:srgbClr val="333333"/>
                </a:solidFill>
              </a:rPr>
              <a:t>dobowej</a:t>
            </a:r>
            <a:r>
              <a:rPr lang="pl-PL" altLang="pl-PL" sz="2000" dirty="0">
                <a:solidFill>
                  <a:srgbClr val="333333"/>
                </a:solidFill>
              </a:rPr>
              <a:t> </a:t>
            </a:r>
            <a:r>
              <a:rPr lang="pl-PL" altLang="pl-PL" sz="2000" dirty="0" smtClean="0">
                <a:solidFill>
                  <a:srgbClr val="333333"/>
                </a:solidFill>
              </a:rPr>
              <a:t>(50 µg/m³)</a:t>
            </a:r>
          </a:p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2000" dirty="0">
                <a:solidFill>
                  <a:srgbClr val="333333"/>
                </a:solidFill>
              </a:rPr>
              <a:t>s</a:t>
            </a:r>
            <a:r>
              <a:rPr lang="pl-PL" altLang="pl-PL" sz="2000" dirty="0" smtClean="0">
                <a:solidFill>
                  <a:srgbClr val="333333"/>
                </a:solidFill>
              </a:rPr>
              <a:t>tężenie roczne </a:t>
            </a:r>
            <a:r>
              <a:rPr lang="pl-PL" altLang="pl-PL" sz="2000" dirty="0" err="1" smtClean="0">
                <a:solidFill>
                  <a:srgbClr val="333333"/>
                </a:solidFill>
              </a:rPr>
              <a:t>benzo</a:t>
            </a:r>
            <a:r>
              <a:rPr lang="pl-PL" altLang="pl-PL" sz="2000" dirty="0" smtClean="0">
                <a:solidFill>
                  <a:srgbClr val="333333"/>
                </a:solidFill>
              </a:rPr>
              <a:t>(a)</a:t>
            </a:r>
            <a:r>
              <a:rPr lang="pl-PL" altLang="pl-PL" sz="2000" dirty="0" err="1" smtClean="0">
                <a:solidFill>
                  <a:srgbClr val="333333"/>
                </a:solidFill>
              </a:rPr>
              <a:t>pirenu</a:t>
            </a:r>
            <a:r>
              <a:rPr lang="pl-PL" altLang="pl-PL" sz="2000" dirty="0" smtClean="0">
                <a:solidFill>
                  <a:srgbClr val="333333"/>
                </a:solidFill>
              </a:rPr>
              <a:t> w 2020 roku wyniosło 9 </a:t>
            </a:r>
            <a:r>
              <a:rPr lang="pl-PL" altLang="pl-PL" sz="2000" dirty="0" err="1" smtClean="0">
                <a:solidFill>
                  <a:srgbClr val="333333"/>
                </a:solidFill>
              </a:rPr>
              <a:t>ng</a:t>
            </a:r>
            <a:r>
              <a:rPr lang="pl-PL" altLang="pl-PL" sz="2000" dirty="0" smtClean="0">
                <a:solidFill>
                  <a:srgbClr val="333333"/>
                </a:solidFill>
              </a:rPr>
              <a:t>/m³, czyli </a:t>
            </a:r>
            <a:br>
              <a:rPr lang="pl-PL" altLang="pl-PL" sz="2000" dirty="0" smtClean="0">
                <a:solidFill>
                  <a:srgbClr val="333333"/>
                </a:solidFill>
              </a:rPr>
            </a:br>
            <a:r>
              <a:rPr lang="pl-PL" altLang="pl-PL" sz="2000" b="1" dirty="0">
                <a:solidFill>
                  <a:srgbClr val="333333"/>
                </a:solidFill>
              </a:rPr>
              <a:t>9-krotni</a:t>
            </a:r>
            <a:r>
              <a:rPr lang="pl-PL" altLang="pl-PL" sz="2000" b="1" dirty="0" smtClean="0">
                <a:solidFill>
                  <a:srgbClr val="333333"/>
                </a:solidFill>
              </a:rPr>
              <a:t>e przekroczyło poziom docelowy</a:t>
            </a:r>
          </a:p>
        </p:txBody>
      </p:sp>
    </p:spTree>
    <p:extLst>
      <p:ext uri="{BB962C8B-B14F-4D97-AF65-F5344CB8AC3E}">
        <p14:creationId xmlns:p14="http://schemas.microsoft.com/office/powerpoint/2010/main" val="3589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142" y="-289110"/>
            <a:ext cx="3744997" cy="186000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011" y="160997"/>
            <a:ext cx="868571" cy="2407920"/>
          </a:xfrm>
          <a:prstGeom prst="rect">
            <a:avLst/>
          </a:prstGeom>
        </p:spPr>
      </p:pic>
      <p:sp>
        <p:nvSpPr>
          <p:cNvPr id="8" name="Schemat blokowy: proces alternatywny 7"/>
          <p:cNvSpPr/>
          <p:nvPr/>
        </p:nvSpPr>
        <p:spPr>
          <a:xfrm>
            <a:off x="960344" y="564972"/>
            <a:ext cx="7435517" cy="481594"/>
          </a:xfrm>
          <a:prstGeom prst="flowChartAlternateProcess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1028969" y="600597"/>
            <a:ext cx="8621431" cy="481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b="1" i="1" dirty="0" smtClean="0">
                <a:solidFill>
                  <a:schemeClr val="bg1"/>
                </a:solidFill>
              </a:rPr>
              <a:t>Negatywne skutki zdrowotne zanieczyszczenia</a:t>
            </a:r>
            <a:r>
              <a:rPr lang="pl-PL" b="1" i="1" dirty="0">
                <a:solidFill>
                  <a:schemeClr val="bg1"/>
                </a:solidFill>
              </a:rPr>
              <a:t/>
            </a:r>
            <a:br>
              <a:rPr lang="pl-PL" b="1" i="1" dirty="0">
                <a:solidFill>
                  <a:schemeClr val="bg1"/>
                </a:solidFill>
              </a:rPr>
            </a:br>
            <a:endParaRPr lang="pl-PL" b="1" i="1" dirty="0">
              <a:solidFill>
                <a:schemeClr val="bg1"/>
              </a:solidFill>
            </a:endParaRPr>
          </a:p>
        </p:txBody>
      </p:sp>
      <p:sp>
        <p:nvSpPr>
          <p:cNvPr id="11" name="Prostokąt zaokrąglony 10"/>
          <p:cNvSpPr/>
          <p:nvPr/>
        </p:nvSpPr>
        <p:spPr>
          <a:xfrm>
            <a:off x="1028970" y="1316038"/>
            <a:ext cx="8861482" cy="4937692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2000" endA="300" endPos="13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2569" y="1971424"/>
            <a:ext cx="4067883" cy="3421683"/>
          </a:xfrm>
          <a:prstGeom prst="rect">
            <a:avLst/>
          </a:prstGeom>
        </p:spPr>
      </p:pic>
      <p:sp>
        <p:nvSpPr>
          <p:cNvPr id="12" name="Podtytuł 2"/>
          <p:cNvSpPr txBox="1">
            <a:spLocks/>
          </p:cNvSpPr>
          <p:nvPr/>
        </p:nvSpPr>
        <p:spPr>
          <a:xfrm>
            <a:off x="1246910" y="1936273"/>
            <a:ext cx="4854631" cy="37911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1800" dirty="0" smtClean="0">
                <a:solidFill>
                  <a:srgbClr val="333333"/>
                </a:solidFill>
              </a:rPr>
              <a:t>Zanieczyszczenie </a:t>
            </a:r>
            <a:r>
              <a:rPr lang="pl-PL" altLang="pl-PL" sz="1800" dirty="0">
                <a:solidFill>
                  <a:srgbClr val="333333"/>
                </a:solidFill>
              </a:rPr>
              <a:t>powietrza jest jednym z </a:t>
            </a:r>
            <a:r>
              <a:rPr lang="pl-PL" altLang="pl-PL" sz="1800" b="1" dirty="0">
                <a:solidFill>
                  <a:srgbClr val="333333"/>
                </a:solidFill>
              </a:rPr>
              <a:t>głównych czynników ryzyka </a:t>
            </a:r>
            <a:r>
              <a:rPr lang="pl-PL" altLang="pl-PL" sz="1800" dirty="0" smtClean="0">
                <a:solidFill>
                  <a:srgbClr val="333333"/>
                </a:solidFill>
              </a:rPr>
              <a:t>chorób </a:t>
            </a:r>
            <a:r>
              <a:rPr lang="pl-PL" altLang="pl-PL" sz="1800" dirty="0">
                <a:solidFill>
                  <a:srgbClr val="333333"/>
                </a:solidFill>
              </a:rPr>
              <a:t>układu </a:t>
            </a:r>
            <a:r>
              <a:rPr lang="pl-PL" altLang="pl-PL" sz="1800" dirty="0" smtClean="0">
                <a:solidFill>
                  <a:srgbClr val="333333"/>
                </a:solidFill>
              </a:rPr>
              <a:t>oddechowego, nowotworów, </a:t>
            </a:r>
            <a:r>
              <a:rPr lang="pl-PL" altLang="pl-PL" sz="1800" dirty="0">
                <a:solidFill>
                  <a:srgbClr val="333333"/>
                </a:solidFill>
              </a:rPr>
              <a:t>ale też udarów mózgu, zawałów serca i zgonów z przyczyn </a:t>
            </a:r>
            <a:r>
              <a:rPr lang="pl-PL" altLang="pl-PL" sz="1800" dirty="0" smtClean="0">
                <a:solidFill>
                  <a:srgbClr val="333333"/>
                </a:solidFill>
              </a:rPr>
              <a:t>sercowo-naczyniowych</a:t>
            </a:r>
          </a:p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1800" dirty="0" smtClean="0">
                <a:solidFill>
                  <a:srgbClr val="333333"/>
                </a:solidFill>
              </a:rPr>
              <a:t>Pyły </a:t>
            </a:r>
            <a:r>
              <a:rPr lang="pl-PL" altLang="pl-PL" sz="1800" b="1" dirty="0" smtClean="0">
                <a:solidFill>
                  <a:srgbClr val="333333"/>
                </a:solidFill>
              </a:rPr>
              <a:t>negatywnie </a:t>
            </a:r>
            <a:r>
              <a:rPr lang="pl-PL" altLang="pl-PL" sz="1800" b="1" dirty="0">
                <a:solidFill>
                  <a:srgbClr val="333333"/>
                </a:solidFill>
              </a:rPr>
              <a:t>wpływają </a:t>
            </a:r>
            <a:r>
              <a:rPr lang="pl-PL" altLang="pl-PL" sz="1800" b="1" dirty="0" smtClean="0">
                <a:solidFill>
                  <a:srgbClr val="333333"/>
                </a:solidFill>
              </a:rPr>
              <a:t>na </a:t>
            </a:r>
            <a:r>
              <a:rPr lang="pl-PL" altLang="pl-PL" sz="1800" b="1" dirty="0">
                <a:solidFill>
                  <a:srgbClr val="333333"/>
                </a:solidFill>
              </a:rPr>
              <a:t>rozwój </a:t>
            </a:r>
            <a:r>
              <a:rPr lang="pl-PL" altLang="pl-PL" sz="1800" b="1" dirty="0" smtClean="0">
                <a:solidFill>
                  <a:srgbClr val="333333"/>
                </a:solidFill>
              </a:rPr>
              <a:t>dzieci</a:t>
            </a:r>
            <a:r>
              <a:rPr lang="pl-PL" altLang="pl-PL" sz="1800" dirty="0" smtClean="0">
                <a:solidFill>
                  <a:srgbClr val="333333"/>
                </a:solidFill>
              </a:rPr>
              <a:t>, zwiększają </a:t>
            </a:r>
            <a:r>
              <a:rPr lang="pl-PL" altLang="pl-PL" sz="1800" dirty="0">
                <a:solidFill>
                  <a:srgbClr val="333333"/>
                </a:solidFill>
              </a:rPr>
              <a:t>liczbę chorób płuc w wieku </a:t>
            </a:r>
            <a:r>
              <a:rPr lang="pl-PL" altLang="pl-PL" sz="1800" dirty="0" smtClean="0">
                <a:solidFill>
                  <a:srgbClr val="333333"/>
                </a:solidFill>
              </a:rPr>
              <a:t>dziecięcym i </a:t>
            </a:r>
            <a:r>
              <a:rPr lang="pl-PL" altLang="pl-PL" sz="1800" dirty="0">
                <a:solidFill>
                  <a:srgbClr val="333333"/>
                </a:solidFill>
              </a:rPr>
              <a:t>ograniczają rozwój </a:t>
            </a:r>
            <a:r>
              <a:rPr lang="pl-PL" altLang="pl-PL" sz="1800" dirty="0" smtClean="0">
                <a:solidFill>
                  <a:srgbClr val="333333"/>
                </a:solidFill>
              </a:rPr>
              <a:t>intelektualny</a:t>
            </a:r>
          </a:p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1800" dirty="0">
                <a:solidFill>
                  <a:srgbClr val="333333"/>
                </a:solidFill>
              </a:rPr>
              <a:t>Istnieje korelacja pomiędzy zanieczyszczeniem </a:t>
            </a:r>
            <a:r>
              <a:rPr lang="pl-PL" altLang="pl-PL" sz="1800" dirty="0" smtClean="0">
                <a:solidFill>
                  <a:srgbClr val="333333"/>
                </a:solidFill>
              </a:rPr>
              <a:t>powietrza pyłem </a:t>
            </a:r>
            <a:r>
              <a:rPr lang="pl-PL" altLang="pl-PL" sz="1800" dirty="0">
                <a:solidFill>
                  <a:srgbClr val="333333"/>
                </a:solidFill>
              </a:rPr>
              <a:t>a </a:t>
            </a:r>
            <a:r>
              <a:rPr lang="pl-PL" altLang="pl-PL" sz="1800" b="1" dirty="0">
                <a:solidFill>
                  <a:srgbClr val="333333"/>
                </a:solidFill>
              </a:rPr>
              <a:t>zapadalnością na </a:t>
            </a:r>
            <a:r>
              <a:rPr lang="pl-PL" altLang="pl-PL" sz="1800" b="1" dirty="0" smtClean="0">
                <a:solidFill>
                  <a:srgbClr val="333333"/>
                </a:solidFill>
              </a:rPr>
              <a:t/>
            </a:r>
            <a:br>
              <a:rPr lang="pl-PL" altLang="pl-PL" sz="1800" b="1" dirty="0" smtClean="0">
                <a:solidFill>
                  <a:srgbClr val="333333"/>
                </a:solidFill>
              </a:rPr>
            </a:br>
            <a:r>
              <a:rPr lang="pl-PL" altLang="pl-PL" sz="1800" b="1" dirty="0" smtClean="0">
                <a:solidFill>
                  <a:srgbClr val="333333"/>
                </a:solidFill>
              </a:rPr>
              <a:t>COVID-19 </a:t>
            </a:r>
            <a:r>
              <a:rPr lang="pl-PL" altLang="pl-PL" sz="1800" b="1" dirty="0">
                <a:solidFill>
                  <a:srgbClr val="333333"/>
                </a:solidFill>
              </a:rPr>
              <a:t>i </a:t>
            </a:r>
            <a:r>
              <a:rPr lang="pl-PL" altLang="pl-PL" sz="1800" b="1" dirty="0" smtClean="0">
                <a:solidFill>
                  <a:srgbClr val="333333"/>
                </a:solidFill>
              </a:rPr>
              <a:t>śmiertelnością</a:t>
            </a:r>
            <a:endParaRPr lang="pl-PL" altLang="pl-PL" sz="1800" dirty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69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az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011" y="160997"/>
            <a:ext cx="868571" cy="240792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970" y="0"/>
            <a:ext cx="97365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07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142" y="-289110"/>
            <a:ext cx="3744997" cy="186000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011" y="160997"/>
            <a:ext cx="868571" cy="2407920"/>
          </a:xfrm>
          <a:prstGeom prst="rect">
            <a:avLst/>
          </a:prstGeom>
        </p:spPr>
      </p:pic>
      <p:sp>
        <p:nvSpPr>
          <p:cNvPr id="8" name="Schemat blokowy: proces alternatywny 7"/>
          <p:cNvSpPr/>
          <p:nvPr/>
        </p:nvSpPr>
        <p:spPr>
          <a:xfrm>
            <a:off x="960344" y="564972"/>
            <a:ext cx="7435517" cy="481594"/>
          </a:xfrm>
          <a:prstGeom prst="flowChartAlternateProcess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1028969" y="600597"/>
            <a:ext cx="8621431" cy="481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b="1" i="1" dirty="0">
                <a:solidFill>
                  <a:schemeClr val="bg1"/>
                </a:solidFill>
              </a:rPr>
              <a:t>Projekt uchwały antysmogowej dla </a:t>
            </a:r>
            <a:r>
              <a:rPr lang="pl-PL" b="1" i="1" dirty="0" smtClean="0">
                <a:solidFill>
                  <a:schemeClr val="bg1"/>
                </a:solidFill>
              </a:rPr>
              <a:t>Gminy Rabka-Zdrój</a:t>
            </a:r>
            <a:endParaRPr lang="pl-PL" b="1" i="1" dirty="0">
              <a:solidFill>
                <a:schemeClr val="bg1"/>
              </a:solidFill>
            </a:endParaRPr>
          </a:p>
        </p:txBody>
      </p:sp>
      <p:sp>
        <p:nvSpPr>
          <p:cNvPr id="11" name="Prostokąt zaokrąglony 10"/>
          <p:cNvSpPr/>
          <p:nvPr/>
        </p:nvSpPr>
        <p:spPr>
          <a:xfrm>
            <a:off x="1938848" y="1429858"/>
            <a:ext cx="9190892" cy="4937692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2000" endA="300" endPos="13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dtytuł 2"/>
          <p:cNvSpPr txBox="1">
            <a:spLocks/>
          </p:cNvSpPr>
          <p:nvPr/>
        </p:nvSpPr>
        <p:spPr>
          <a:xfrm>
            <a:off x="2723472" y="2483182"/>
            <a:ext cx="8207764" cy="37264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2000" dirty="0">
                <a:solidFill>
                  <a:srgbClr val="333333"/>
                </a:solidFill>
              </a:rPr>
              <a:t>z</a:t>
            </a:r>
            <a:r>
              <a:rPr lang="pl-PL" altLang="pl-PL" sz="2000" dirty="0" smtClean="0">
                <a:solidFill>
                  <a:srgbClr val="333333"/>
                </a:solidFill>
              </a:rPr>
              <a:t>akaz </a:t>
            </a:r>
            <a:r>
              <a:rPr lang="pl-PL" altLang="pl-PL" sz="2000" dirty="0">
                <a:solidFill>
                  <a:srgbClr val="333333"/>
                </a:solidFill>
              </a:rPr>
              <a:t>eksploatacji dla nowych kotłów i ogrzewaczy </a:t>
            </a:r>
            <a:r>
              <a:rPr lang="pl-PL" altLang="pl-PL" sz="2000" b="1" dirty="0">
                <a:solidFill>
                  <a:srgbClr val="333333"/>
                </a:solidFill>
              </a:rPr>
              <a:t>na węgiel </a:t>
            </a:r>
            <a:r>
              <a:rPr lang="pl-PL" altLang="pl-PL" sz="2000" b="1" dirty="0" smtClean="0">
                <a:solidFill>
                  <a:srgbClr val="333333"/>
                </a:solidFill>
              </a:rPr>
              <a:t/>
            </a:r>
            <a:br>
              <a:rPr lang="pl-PL" altLang="pl-PL" sz="2000" b="1" dirty="0" smtClean="0">
                <a:solidFill>
                  <a:srgbClr val="333333"/>
                </a:solidFill>
              </a:rPr>
            </a:br>
            <a:r>
              <a:rPr lang="pl-PL" altLang="pl-PL" sz="2000" b="1" dirty="0" smtClean="0">
                <a:solidFill>
                  <a:srgbClr val="FF0000"/>
                </a:solidFill>
              </a:rPr>
              <a:t>od </a:t>
            </a:r>
            <a:r>
              <a:rPr lang="pl-PL" altLang="pl-PL" sz="2000" b="1" dirty="0">
                <a:solidFill>
                  <a:srgbClr val="FF0000"/>
                </a:solidFill>
              </a:rPr>
              <a:t>1 stycznia 2022 roku </a:t>
            </a:r>
            <a:r>
              <a:rPr lang="pl-PL" altLang="pl-PL" sz="2000" dirty="0">
                <a:solidFill>
                  <a:srgbClr val="333333"/>
                </a:solidFill>
              </a:rPr>
              <a:t>i istniejących </a:t>
            </a:r>
            <a:r>
              <a:rPr lang="pl-PL" altLang="pl-PL" sz="2000" b="1" dirty="0">
                <a:solidFill>
                  <a:srgbClr val="FF0000"/>
                </a:solidFill>
              </a:rPr>
              <a:t>od 1 stycznia 2030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roku</a:t>
            </a:r>
            <a:endParaRPr lang="pl-PL" altLang="pl-PL" sz="2000" dirty="0">
              <a:solidFill>
                <a:srgbClr val="333333"/>
              </a:solidFill>
            </a:endParaRPr>
          </a:p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2000" dirty="0">
                <a:solidFill>
                  <a:srgbClr val="333333"/>
                </a:solidFill>
              </a:rPr>
              <a:t>z</a:t>
            </a:r>
            <a:r>
              <a:rPr lang="pl-PL" altLang="pl-PL" sz="2000" dirty="0" smtClean="0">
                <a:solidFill>
                  <a:srgbClr val="333333"/>
                </a:solidFill>
              </a:rPr>
              <a:t>aostrzone </a:t>
            </a:r>
            <a:r>
              <a:rPr lang="pl-PL" altLang="pl-PL" sz="2000" dirty="0">
                <a:solidFill>
                  <a:srgbClr val="333333"/>
                </a:solidFill>
              </a:rPr>
              <a:t>wymagania dla </a:t>
            </a:r>
            <a:r>
              <a:rPr lang="pl-PL" altLang="pl-PL" sz="2000" b="1" dirty="0">
                <a:solidFill>
                  <a:srgbClr val="333333"/>
                </a:solidFill>
              </a:rPr>
              <a:t>nowych kotłów na biomasę </a:t>
            </a:r>
            <a:r>
              <a:rPr lang="pl-PL" altLang="pl-PL" sz="2000" dirty="0">
                <a:solidFill>
                  <a:srgbClr val="333333"/>
                </a:solidFill>
              </a:rPr>
              <a:t>(emisja pyłu </a:t>
            </a:r>
            <a:r>
              <a:rPr lang="pl-PL" altLang="pl-PL" sz="2000" dirty="0" smtClean="0">
                <a:solidFill>
                  <a:srgbClr val="333333"/>
                </a:solidFill>
              </a:rPr>
              <a:t/>
            </a:r>
            <a:br>
              <a:rPr lang="pl-PL" altLang="pl-PL" sz="2000" dirty="0" smtClean="0">
                <a:solidFill>
                  <a:srgbClr val="333333"/>
                </a:solidFill>
              </a:rPr>
            </a:br>
            <a:r>
              <a:rPr lang="pl-PL" altLang="pl-PL" sz="2000" dirty="0" smtClean="0">
                <a:solidFill>
                  <a:srgbClr val="333333"/>
                </a:solidFill>
              </a:rPr>
              <a:t>do </a:t>
            </a:r>
            <a:r>
              <a:rPr lang="pl-PL" altLang="pl-PL" sz="2000" dirty="0">
                <a:solidFill>
                  <a:srgbClr val="333333"/>
                </a:solidFill>
              </a:rPr>
              <a:t>20 mg/m³) i </a:t>
            </a:r>
            <a:r>
              <a:rPr lang="pl-PL" altLang="pl-PL" sz="2000" b="1" dirty="0">
                <a:solidFill>
                  <a:srgbClr val="333333"/>
                </a:solidFill>
              </a:rPr>
              <a:t>nowych kominków </a:t>
            </a:r>
            <a:r>
              <a:rPr lang="pl-PL" altLang="pl-PL" sz="2000" dirty="0">
                <a:solidFill>
                  <a:srgbClr val="333333"/>
                </a:solidFill>
              </a:rPr>
              <a:t>(zamknięta komora spalania, </a:t>
            </a:r>
            <a:r>
              <a:rPr lang="pl-PL" altLang="pl-PL" sz="2000" dirty="0" smtClean="0">
                <a:solidFill>
                  <a:srgbClr val="333333"/>
                </a:solidFill>
              </a:rPr>
              <a:t>automatyczna regulacja)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od </a:t>
            </a:r>
            <a:r>
              <a:rPr lang="pl-PL" altLang="pl-PL" sz="2000" b="1" dirty="0">
                <a:solidFill>
                  <a:srgbClr val="FF0000"/>
                </a:solidFill>
              </a:rPr>
              <a:t>1 stycznia 2023 </a:t>
            </a:r>
            <a:r>
              <a:rPr lang="pl-PL" altLang="pl-PL" sz="2000" b="1" dirty="0" smtClean="0">
                <a:solidFill>
                  <a:srgbClr val="FF0000"/>
                </a:solidFill>
              </a:rPr>
              <a:t>roku</a:t>
            </a:r>
            <a:endParaRPr lang="pl-PL" altLang="pl-PL" sz="2000" dirty="0">
              <a:solidFill>
                <a:srgbClr val="333333"/>
              </a:solidFill>
            </a:endParaRPr>
          </a:p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2000" dirty="0">
                <a:solidFill>
                  <a:srgbClr val="333333"/>
                </a:solidFill>
              </a:rPr>
              <a:t>z</a:t>
            </a:r>
            <a:r>
              <a:rPr lang="pl-PL" altLang="pl-PL" sz="2000" dirty="0" smtClean="0">
                <a:solidFill>
                  <a:srgbClr val="333333"/>
                </a:solidFill>
              </a:rPr>
              <a:t>achowanie </a:t>
            </a:r>
            <a:r>
              <a:rPr lang="pl-PL" altLang="pl-PL" sz="2000" dirty="0">
                <a:solidFill>
                  <a:srgbClr val="333333"/>
                </a:solidFill>
              </a:rPr>
              <a:t>pozostałych terminów i wymagań </a:t>
            </a:r>
            <a:r>
              <a:rPr lang="pl-PL" altLang="pl-PL" sz="2000" b="1" dirty="0">
                <a:solidFill>
                  <a:srgbClr val="333333"/>
                </a:solidFill>
              </a:rPr>
              <a:t>obecnej uchwały antysmogowej </a:t>
            </a:r>
            <a:r>
              <a:rPr lang="pl-PL" altLang="pl-PL" sz="2000" dirty="0">
                <a:solidFill>
                  <a:srgbClr val="333333"/>
                </a:solidFill>
              </a:rPr>
              <a:t>dla </a:t>
            </a:r>
            <a:r>
              <a:rPr lang="pl-PL" altLang="pl-PL" sz="2000" dirty="0" smtClean="0">
                <a:solidFill>
                  <a:srgbClr val="333333"/>
                </a:solidFill>
              </a:rPr>
              <a:t>Małopolski</a:t>
            </a:r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715" y="1220233"/>
            <a:ext cx="1583553" cy="15732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Podtytuł 2"/>
          <p:cNvSpPr txBox="1">
            <a:spLocks/>
          </p:cNvSpPr>
          <p:nvPr/>
        </p:nvSpPr>
        <p:spPr>
          <a:xfrm>
            <a:off x="3081905" y="1838493"/>
            <a:ext cx="8724968" cy="7711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pl-PL" sz="2000" i="1" dirty="0" smtClean="0"/>
              <a:t>Najważniejsze założenia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246908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142" y="-289110"/>
            <a:ext cx="3744997" cy="186000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011" y="160997"/>
            <a:ext cx="868571" cy="2407920"/>
          </a:xfrm>
          <a:prstGeom prst="rect">
            <a:avLst/>
          </a:prstGeom>
        </p:spPr>
      </p:pic>
      <p:sp>
        <p:nvSpPr>
          <p:cNvPr id="8" name="Schemat blokowy: proces alternatywny 7"/>
          <p:cNvSpPr/>
          <p:nvPr/>
        </p:nvSpPr>
        <p:spPr>
          <a:xfrm>
            <a:off x="960344" y="564972"/>
            <a:ext cx="7824798" cy="481594"/>
          </a:xfrm>
          <a:prstGeom prst="flowChartAlternateProcess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1028969" y="600597"/>
            <a:ext cx="8621431" cy="481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b="1" i="1" dirty="0" smtClean="0">
                <a:solidFill>
                  <a:schemeClr val="bg1"/>
                </a:solidFill>
              </a:rPr>
              <a:t>Obszar obejmujący zapisy uchwały – strefa A i B Uzdrowiska</a:t>
            </a:r>
            <a:endParaRPr lang="pl-PL" b="1" i="1" dirty="0">
              <a:solidFill>
                <a:schemeClr val="bg1"/>
              </a:solidFill>
            </a:endParaRPr>
          </a:p>
        </p:txBody>
      </p:sp>
      <p:sp>
        <p:nvSpPr>
          <p:cNvPr id="11" name="Prostokąt zaokrąglony 10"/>
          <p:cNvSpPr/>
          <p:nvPr/>
        </p:nvSpPr>
        <p:spPr>
          <a:xfrm>
            <a:off x="1938848" y="1429858"/>
            <a:ext cx="9190892" cy="4937692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2000" endA="300" endPos="13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715" y="1220233"/>
            <a:ext cx="1583553" cy="15732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5"/>
          <a:srcRect r="26028"/>
          <a:stretch/>
        </p:blipFill>
        <p:spPr>
          <a:xfrm>
            <a:off x="2938819" y="1508123"/>
            <a:ext cx="4384619" cy="4781161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3438" y="1508123"/>
            <a:ext cx="3288281" cy="4781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43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142" y="-289110"/>
            <a:ext cx="3744997" cy="186000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011" y="160997"/>
            <a:ext cx="868571" cy="2407920"/>
          </a:xfrm>
          <a:prstGeom prst="rect">
            <a:avLst/>
          </a:prstGeom>
        </p:spPr>
      </p:pic>
      <p:sp>
        <p:nvSpPr>
          <p:cNvPr id="8" name="Schemat blokowy: proces alternatywny 7"/>
          <p:cNvSpPr/>
          <p:nvPr/>
        </p:nvSpPr>
        <p:spPr>
          <a:xfrm>
            <a:off x="960344" y="564972"/>
            <a:ext cx="7435517" cy="481594"/>
          </a:xfrm>
          <a:prstGeom prst="flowChartAlternateProcess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1028969" y="600597"/>
            <a:ext cx="8621431" cy="481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b="1" i="1" dirty="0">
                <a:solidFill>
                  <a:schemeClr val="bg1"/>
                </a:solidFill>
              </a:rPr>
              <a:t>Projekt uchwały antysmogowej dla </a:t>
            </a:r>
            <a:r>
              <a:rPr lang="pl-PL" b="1" i="1" dirty="0" smtClean="0">
                <a:solidFill>
                  <a:schemeClr val="bg1"/>
                </a:solidFill>
              </a:rPr>
              <a:t>Gminy Rabka-Zdrój</a:t>
            </a:r>
            <a:endParaRPr lang="pl-PL" b="1" i="1" dirty="0">
              <a:solidFill>
                <a:schemeClr val="bg1"/>
              </a:solidFill>
            </a:endParaRPr>
          </a:p>
        </p:txBody>
      </p:sp>
      <p:sp>
        <p:nvSpPr>
          <p:cNvPr id="11" name="Prostokąt zaokrąglony 10"/>
          <p:cNvSpPr/>
          <p:nvPr/>
        </p:nvSpPr>
        <p:spPr>
          <a:xfrm>
            <a:off x="1938848" y="1429858"/>
            <a:ext cx="9190892" cy="4937692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2000" endA="300" endPos="13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dtytuł 2"/>
          <p:cNvSpPr txBox="1">
            <a:spLocks/>
          </p:cNvSpPr>
          <p:nvPr/>
        </p:nvSpPr>
        <p:spPr>
          <a:xfrm>
            <a:off x="2731785" y="2681559"/>
            <a:ext cx="7991633" cy="3294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2000" b="1" dirty="0" smtClean="0">
                <a:solidFill>
                  <a:srgbClr val="333333"/>
                </a:solidFill>
              </a:rPr>
              <a:t>Od 1 lipca 2017 roku </a:t>
            </a:r>
            <a:r>
              <a:rPr lang="pl-PL" altLang="pl-PL" sz="2000" dirty="0" smtClean="0">
                <a:solidFill>
                  <a:srgbClr val="333333"/>
                </a:solidFill>
              </a:rPr>
              <a:t>– nowe kotły i ogrzewacze muszą spełniać wymagania </a:t>
            </a:r>
            <a:r>
              <a:rPr lang="pl-PL" altLang="pl-PL" sz="2000" dirty="0" err="1" smtClean="0">
                <a:solidFill>
                  <a:srgbClr val="333333"/>
                </a:solidFill>
              </a:rPr>
              <a:t>ekoprojektu</a:t>
            </a:r>
            <a:endParaRPr lang="pl-PL" altLang="pl-PL" sz="2000" dirty="0" smtClean="0">
              <a:solidFill>
                <a:srgbClr val="333333"/>
              </a:solidFill>
            </a:endParaRPr>
          </a:p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2000" b="1" dirty="0" smtClean="0">
                <a:solidFill>
                  <a:srgbClr val="0070C0"/>
                </a:solidFill>
              </a:rPr>
              <a:t>Od 1 stycznia 2022 roku </a:t>
            </a:r>
            <a:r>
              <a:rPr lang="pl-PL" altLang="pl-PL" sz="2000" dirty="0" smtClean="0">
                <a:solidFill>
                  <a:srgbClr val="0070C0"/>
                </a:solidFill>
              </a:rPr>
              <a:t>– brak możliwości stosowania nowych kotłów </a:t>
            </a:r>
            <a:br>
              <a:rPr lang="pl-PL" altLang="pl-PL" sz="2000" dirty="0" smtClean="0">
                <a:solidFill>
                  <a:srgbClr val="0070C0"/>
                </a:solidFill>
              </a:rPr>
            </a:br>
            <a:r>
              <a:rPr lang="pl-PL" altLang="pl-PL" sz="2000" dirty="0" smtClean="0">
                <a:solidFill>
                  <a:srgbClr val="0070C0"/>
                </a:solidFill>
              </a:rPr>
              <a:t>i ogrzewaczy na węgiel</a:t>
            </a:r>
          </a:p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2000" b="1" dirty="0" smtClean="0">
                <a:solidFill>
                  <a:srgbClr val="0070C0"/>
                </a:solidFill>
              </a:rPr>
              <a:t>Od 1 stycznia 2023 roku </a:t>
            </a:r>
            <a:r>
              <a:rPr lang="pl-PL" altLang="pl-PL" sz="2000" dirty="0" smtClean="0">
                <a:solidFill>
                  <a:srgbClr val="0070C0"/>
                </a:solidFill>
              </a:rPr>
              <a:t>– nowe kotły na biomasę z poziomem emisji pyłu 20 mg/m</a:t>
            </a:r>
            <a:r>
              <a:rPr lang="pl-PL" sz="2000" baseline="30000" dirty="0">
                <a:solidFill>
                  <a:srgbClr val="0070C0"/>
                </a:solidFill>
              </a:rPr>
              <a:t>3</a:t>
            </a:r>
            <a:r>
              <a:rPr lang="pl-PL" altLang="pl-PL" sz="2000" dirty="0" smtClean="0">
                <a:solidFill>
                  <a:srgbClr val="0070C0"/>
                </a:solidFill>
              </a:rPr>
              <a:t>, nowe ogrzewacze z zamkniętą komorą spalania </a:t>
            </a:r>
            <a:br>
              <a:rPr lang="pl-PL" altLang="pl-PL" sz="2000" dirty="0" smtClean="0">
                <a:solidFill>
                  <a:srgbClr val="0070C0"/>
                </a:solidFill>
              </a:rPr>
            </a:br>
            <a:r>
              <a:rPr lang="pl-PL" altLang="pl-PL" sz="2000" dirty="0" smtClean="0">
                <a:solidFill>
                  <a:srgbClr val="0070C0"/>
                </a:solidFill>
              </a:rPr>
              <a:t>i automatyczną regulacją</a:t>
            </a:r>
            <a:endParaRPr lang="pl-PL" altLang="pl-PL" sz="2000" dirty="0">
              <a:solidFill>
                <a:srgbClr val="0070C0"/>
              </a:solidFill>
            </a:endParaRPr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715" y="1220233"/>
            <a:ext cx="1583553" cy="15732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Podtytuł 2"/>
          <p:cNvSpPr txBox="1">
            <a:spLocks/>
          </p:cNvSpPr>
          <p:nvPr/>
        </p:nvSpPr>
        <p:spPr>
          <a:xfrm>
            <a:off x="3081905" y="1838493"/>
            <a:ext cx="8724968" cy="7711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pl-PL" sz="2000" i="1" dirty="0" smtClean="0"/>
              <a:t>Wymagania dla </a:t>
            </a:r>
            <a:r>
              <a:rPr lang="pl-PL" sz="2000" i="1" dirty="0" smtClean="0">
                <a:solidFill>
                  <a:srgbClr val="FF0000"/>
                </a:solidFill>
              </a:rPr>
              <a:t>nowo</a:t>
            </a:r>
            <a:r>
              <a:rPr lang="pl-PL" sz="2000" i="1" dirty="0" smtClean="0"/>
              <a:t> eksploatowanych urządzeń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143967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142" y="-289110"/>
            <a:ext cx="3744997" cy="186000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011" y="160997"/>
            <a:ext cx="868571" cy="2407920"/>
          </a:xfrm>
          <a:prstGeom prst="rect">
            <a:avLst/>
          </a:prstGeom>
        </p:spPr>
      </p:pic>
      <p:sp>
        <p:nvSpPr>
          <p:cNvPr id="8" name="Schemat blokowy: proces alternatywny 7"/>
          <p:cNvSpPr/>
          <p:nvPr/>
        </p:nvSpPr>
        <p:spPr>
          <a:xfrm>
            <a:off x="960344" y="564972"/>
            <a:ext cx="7435517" cy="481594"/>
          </a:xfrm>
          <a:prstGeom prst="flowChartAlternateProcess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1028969" y="600597"/>
            <a:ext cx="8621431" cy="481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b="1" i="1" dirty="0">
                <a:solidFill>
                  <a:schemeClr val="bg1"/>
                </a:solidFill>
              </a:rPr>
              <a:t>Projekt uchwały antysmogowej </a:t>
            </a:r>
            <a:r>
              <a:rPr lang="pl-PL" b="1" i="1" dirty="0" smtClean="0">
                <a:solidFill>
                  <a:schemeClr val="bg1"/>
                </a:solidFill>
              </a:rPr>
              <a:t>dla Gminy Rabka-Zdrój</a:t>
            </a:r>
            <a:endParaRPr lang="pl-PL" b="1" i="1" dirty="0">
              <a:solidFill>
                <a:schemeClr val="bg1"/>
              </a:solidFill>
            </a:endParaRPr>
          </a:p>
        </p:txBody>
      </p:sp>
      <p:sp>
        <p:nvSpPr>
          <p:cNvPr id="11" name="Prostokąt zaokrąglony 10"/>
          <p:cNvSpPr/>
          <p:nvPr/>
        </p:nvSpPr>
        <p:spPr>
          <a:xfrm>
            <a:off x="1938848" y="1429858"/>
            <a:ext cx="9190892" cy="4937692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2000" endA="300" endPos="13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dtytuł 2"/>
          <p:cNvSpPr txBox="1">
            <a:spLocks/>
          </p:cNvSpPr>
          <p:nvPr/>
        </p:nvSpPr>
        <p:spPr>
          <a:xfrm>
            <a:off x="2715159" y="2732315"/>
            <a:ext cx="7850317" cy="31860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2000" b="1" dirty="0" smtClean="0">
                <a:solidFill>
                  <a:srgbClr val="333333"/>
                </a:solidFill>
              </a:rPr>
              <a:t>Do 31 grudnia 2022 roku </a:t>
            </a:r>
            <a:r>
              <a:rPr lang="pl-PL" altLang="pl-PL" sz="2000" dirty="0" smtClean="0">
                <a:solidFill>
                  <a:srgbClr val="333333"/>
                </a:solidFill>
              </a:rPr>
              <a:t>– wymiana pozaklasowych kotłów oraz ogrzewaczy nie spełniających </a:t>
            </a:r>
            <a:r>
              <a:rPr lang="pl-PL" altLang="pl-PL" sz="2000" dirty="0" err="1" smtClean="0">
                <a:solidFill>
                  <a:srgbClr val="333333"/>
                </a:solidFill>
              </a:rPr>
              <a:t>ekoprojektu</a:t>
            </a:r>
            <a:r>
              <a:rPr lang="pl-PL" altLang="pl-PL" sz="2000" dirty="0" smtClean="0">
                <a:solidFill>
                  <a:srgbClr val="333333"/>
                </a:solidFill>
              </a:rPr>
              <a:t> </a:t>
            </a:r>
            <a:r>
              <a:rPr lang="pl-PL" altLang="pl-PL" sz="2000" i="1" dirty="0" smtClean="0">
                <a:solidFill>
                  <a:srgbClr val="333333"/>
                </a:solidFill>
              </a:rPr>
              <a:t>(nie dotyczy ogrzewaczy </a:t>
            </a:r>
            <a:br>
              <a:rPr lang="pl-PL" altLang="pl-PL" sz="2000" i="1" dirty="0" smtClean="0">
                <a:solidFill>
                  <a:srgbClr val="333333"/>
                </a:solidFill>
              </a:rPr>
            </a:br>
            <a:r>
              <a:rPr lang="pl-PL" altLang="pl-PL" sz="2000" i="1" dirty="0" smtClean="0">
                <a:solidFill>
                  <a:srgbClr val="333333"/>
                </a:solidFill>
              </a:rPr>
              <a:t>o sprawności &gt; 80%, możliwość doposażenia w elektrofiltr)</a:t>
            </a:r>
            <a:endParaRPr lang="pl-PL" altLang="pl-PL" sz="2000" dirty="0" smtClean="0">
              <a:solidFill>
                <a:srgbClr val="333333"/>
              </a:solidFill>
            </a:endParaRPr>
          </a:p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2000" b="1" dirty="0" smtClean="0">
                <a:solidFill>
                  <a:srgbClr val="333333"/>
                </a:solidFill>
              </a:rPr>
              <a:t>Do 31 grudnia 2026 roku </a:t>
            </a:r>
            <a:r>
              <a:rPr lang="pl-PL" altLang="pl-PL" sz="2000" dirty="0" smtClean="0">
                <a:solidFill>
                  <a:srgbClr val="333333"/>
                </a:solidFill>
              </a:rPr>
              <a:t>– wymiana kotłów 3 i 4 klasy</a:t>
            </a:r>
          </a:p>
          <a:p>
            <a:pPr marL="342900" indent="-342900" algn="l">
              <a:lnSpc>
                <a:spcPct val="100000"/>
              </a:lnSpc>
              <a:spcAft>
                <a:spcPts val="12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altLang="pl-PL" sz="2000" b="1" dirty="0" smtClean="0">
                <a:solidFill>
                  <a:srgbClr val="0070C0"/>
                </a:solidFill>
              </a:rPr>
              <a:t>Do 31 grudnia 2029 roku </a:t>
            </a:r>
            <a:r>
              <a:rPr lang="pl-PL" altLang="pl-PL" sz="2000" dirty="0" smtClean="0">
                <a:solidFill>
                  <a:srgbClr val="0070C0"/>
                </a:solidFill>
              </a:rPr>
              <a:t>– wymiana kotłów na węgiel klasy 5 </a:t>
            </a:r>
            <a:br>
              <a:rPr lang="pl-PL" altLang="pl-PL" sz="2000" dirty="0" smtClean="0">
                <a:solidFill>
                  <a:srgbClr val="0070C0"/>
                </a:solidFill>
              </a:rPr>
            </a:br>
            <a:r>
              <a:rPr lang="pl-PL" altLang="pl-PL" sz="2000" dirty="0" smtClean="0">
                <a:solidFill>
                  <a:srgbClr val="0070C0"/>
                </a:solidFill>
              </a:rPr>
              <a:t>i </a:t>
            </a:r>
            <a:r>
              <a:rPr lang="pl-PL" altLang="pl-PL" sz="2000" dirty="0" err="1" smtClean="0">
                <a:solidFill>
                  <a:srgbClr val="0070C0"/>
                </a:solidFill>
              </a:rPr>
              <a:t>ekoprojekt</a:t>
            </a:r>
            <a:endParaRPr lang="pl-PL" altLang="pl-PL" sz="2000" dirty="0">
              <a:solidFill>
                <a:srgbClr val="0070C0"/>
              </a:solidFill>
            </a:endParaRPr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715" y="1220233"/>
            <a:ext cx="1583553" cy="15732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Podtytuł 2"/>
          <p:cNvSpPr txBox="1">
            <a:spLocks/>
          </p:cNvSpPr>
          <p:nvPr/>
        </p:nvSpPr>
        <p:spPr>
          <a:xfrm>
            <a:off x="3081905" y="1838493"/>
            <a:ext cx="7816080" cy="7711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pl-PL" sz="2000" i="1" dirty="0" smtClean="0"/>
              <a:t>Wymagania dla </a:t>
            </a:r>
            <a:r>
              <a:rPr lang="pl-PL" sz="2000" i="1" dirty="0" smtClean="0">
                <a:solidFill>
                  <a:srgbClr val="FF0000"/>
                </a:solidFill>
              </a:rPr>
              <a:t>wszystkich</a:t>
            </a:r>
            <a:r>
              <a:rPr lang="pl-PL" sz="2000" i="1" dirty="0" smtClean="0"/>
              <a:t> eksploatowanych urządzeń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35347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142" y="-289110"/>
            <a:ext cx="3744997" cy="186000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011" y="160997"/>
            <a:ext cx="868571" cy="2407920"/>
          </a:xfrm>
          <a:prstGeom prst="rect">
            <a:avLst/>
          </a:prstGeom>
        </p:spPr>
      </p:pic>
      <p:sp>
        <p:nvSpPr>
          <p:cNvPr id="8" name="Schemat blokowy: proces alternatywny 7"/>
          <p:cNvSpPr/>
          <p:nvPr/>
        </p:nvSpPr>
        <p:spPr>
          <a:xfrm>
            <a:off x="960344" y="564972"/>
            <a:ext cx="7435517" cy="481594"/>
          </a:xfrm>
          <a:prstGeom prst="flowChartAlternateProcess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1028969" y="600597"/>
            <a:ext cx="8621431" cy="481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b="1" i="1" dirty="0">
                <a:solidFill>
                  <a:schemeClr val="bg1"/>
                </a:solidFill>
              </a:rPr>
              <a:t>Projekt uchwały antysmogowej dla </a:t>
            </a:r>
            <a:r>
              <a:rPr lang="pl-PL" b="1" i="1" dirty="0" smtClean="0">
                <a:solidFill>
                  <a:schemeClr val="bg1"/>
                </a:solidFill>
              </a:rPr>
              <a:t>Gminy Rabka-Zdrój</a:t>
            </a:r>
            <a:endParaRPr lang="pl-PL" b="1" i="1" dirty="0">
              <a:solidFill>
                <a:schemeClr val="bg1"/>
              </a:solidFill>
            </a:endParaRPr>
          </a:p>
        </p:txBody>
      </p:sp>
      <p:sp>
        <p:nvSpPr>
          <p:cNvPr id="11" name="Prostokąt zaokrąglony 10"/>
          <p:cNvSpPr/>
          <p:nvPr/>
        </p:nvSpPr>
        <p:spPr>
          <a:xfrm>
            <a:off x="1938848" y="1429858"/>
            <a:ext cx="9190892" cy="4937692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2000" endA="300" endPos="13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dtytuł 2"/>
          <p:cNvSpPr txBox="1">
            <a:spLocks/>
          </p:cNvSpPr>
          <p:nvPr/>
        </p:nvSpPr>
        <p:spPr>
          <a:xfrm>
            <a:off x="2922976" y="2291991"/>
            <a:ext cx="7908508" cy="37264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l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sz="2000" dirty="0" smtClean="0"/>
              <a:t>zgodność </a:t>
            </a:r>
            <a:r>
              <a:rPr lang="pl-PL" sz="2000" dirty="0"/>
              <a:t>z celami </a:t>
            </a:r>
            <a:r>
              <a:rPr lang="pl-PL" sz="2000" b="1" dirty="0"/>
              <a:t>ochrony powietrza </a:t>
            </a:r>
            <a:r>
              <a:rPr lang="pl-PL" sz="2000" dirty="0"/>
              <a:t>oraz </a:t>
            </a:r>
            <a:r>
              <a:rPr lang="pl-PL" sz="2000" b="1" dirty="0" smtClean="0"/>
              <a:t>klimatu</a:t>
            </a:r>
            <a:r>
              <a:rPr lang="pl-PL" sz="2000" dirty="0" smtClean="0"/>
              <a:t> na poziomie UE,</a:t>
            </a:r>
            <a:endParaRPr lang="pl-PL" sz="2000" dirty="0"/>
          </a:p>
          <a:p>
            <a:pPr marL="342900" lvl="0" indent="-342900" algn="l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sz="2000" dirty="0" smtClean="0"/>
              <a:t>spełnienie kierunków </a:t>
            </a:r>
            <a:r>
              <a:rPr lang="pl-PL" sz="2000" i="1" dirty="0"/>
              <a:t>Polityki energetycznej Polski do 2040 r.</a:t>
            </a:r>
            <a:r>
              <a:rPr lang="pl-PL" sz="2000" dirty="0"/>
              <a:t>, </a:t>
            </a:r>
          </a:p>
          <a:p>
            <a:pPr marL="342900" lvl="0" indent="-342900" algn="l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sz="2000" dirty="0" smtClean="0"/>
              <a:t>spójność </a:t>
            </a:r>
            <a:r>
              <a:rPr lang="pl-PL" sz="2000" dirty="0"/>
              <a:t>z </a:t>
            </a:r>
            <a:r>
              <a:rPr lang="pl-PL" sz="2000" i="1" dirty="0"/>
              <a:t>Programem ochrony powietrza dla województwa </a:t>
            </a:r>
            <a:r>
              <a:rPr lang="pl-PL" sz="2000" i="1" dirty="0" smtClean="0"/>
              <a:t>małopolskiego,</a:t>
            </a:r>
          </a:p>
          <a:p>
            <a:pPr marL="342900" indent="-342900" algn="l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sz="2000" dirty="0" smtClean="0"/>
              <a:t>zapewnienie </a:t>
            </a:r>
            <a:r>
              <a:rPr lang="pl-PL" sz="2000" b="1" dirty="0"/>
              <a:t>odpowiedniego okresu przejściowego </a:t>
            </a:r>
            <a:r>
              <a:rPr lang="pl-PL" sz="2000" dirty="0"/>
              <a:t>dla kotłów </a:t>
            </a:r>
            <a:r>
              <a:rPr lang="pl-PL" sz="2000" dirty="0" smtClean="0"/>
              <a:t>węglowych,</a:t>
            </a:r>
          </a:p>
          <a:p>
            <a:pPr marL="342900" indent="-342900" algn="l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sz="2000" b="1" dirty="0" smtClean="0"/>
              <a:t>możliwość </a:t>
            </a:r>
            <a:r>
              <a:rPr lang="pl-PL" sz="2000" b="1" dirty="0"/>
              <a:t>wdrożenia </a:t>
            </a:r>
            <a:r>
              <a:rPr lang="pl-PL" sz="2000" dirty="0" smtClean="0"/>
              <a:t>niezależnie </a:t>
            </a:r>
            <a:r>
              <a:rPr lang="pl-PL" sz="2000" dirty="0"/>
              <a:t>od dostępności </a:t>
            </a:r>
            <a:r>
              <a:rPr lang="pl-PL" sz="2000" dirty="0" smtClean="0"/>
              <a:t>sieci ciepłowniczej / gazowej </a:t>
            </a:r>
            <a:r>
              <a:rPr lang="pl-PL" sz="2000" dirty="0"/>
              <a:t>– możliwość zastosowania pomp ciepła i kotłów na </a:t>
            </a:r>
            <a:r>
              <a:rPr lang="pl-PL" sz="2000" dirty="0" smtClean="0"/>
              <a:t>biomasę,</a:t>
            </a:r>
            <a:endParaRPr lang="pl-PL" sz="2000" dirty="0"/>
          </a:p>
        </p:txBody>
      </p:sp>
      <p:sp>
        <p:nvSpPr>
          <p:cNvPr id="15" name="Podtytuł 2"/>
          <p:cNvSpPr txBox="1">
            <a:spLocks/>
          </p:cNvSpPr>
          <p:nvPr/>
        </p:nvSpPr>
        <p:spPr>
          <a:xfrm>
            <a:off x="3081905" y="1585834"/>
            <a:ext cx="8724968" cy="5505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pl-PL" sz="2000" i="1" dirty="0">
                <a:solidFill>
                  <a:srgbClr val="FF0000"/>
                </a:solidFill>
              </a:rPr>
              <a:t>Wprowadzenie całkowitego zakazu spalania węgla od 2030 r</a:t>
            </a:r>
            <a:r>
              <a:rPr lang="pl-PL" sz="2000" i="1" dirty="0" smtClean="0">
                <a:solidFill>
                  <a:srgbClr val="FF0000"/>
                </a:solidFill>
              </a:rPr>
              <a:t>.</a:t>
            </a:r>
            <a:endParaRPr lang="pl-PL" sz="2000" i="1" dirty="0">
              <a:solidFill>
                <a:srgbClr val="FF0000"/>
              </a:solidFill>
            </a:endParaRP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715" y="1206432"/>
            <a:ext cx="1583553" cy="1594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24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142" y="-289110"/>
            <a:ext cx="3744997" cy="186000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011" y="160997"/>
            <a:ext cx="868571" cy="2407920"/>
          </a:xfrm>
          <a:prstGeom prst="rect">
            <a:avLst/>
          </a:prstGeom>
        </p:spPr>
      </p:pic>
      <p:sp>
        <p:nvSpPr>
          <p:cNvPr id="8" name="Schemat blokowy: proces alternatywny 7"/>
          <p:cNvSpPr/>
          <p:nvPr/>
        </p:nvSpPr>
        <p:spPr>
          <a:xfrm>
            <a:off x="960344" y="564972"/>
            <a:ext cx="7435517" cy="481594"/>
          </a:xfrm>
          <a:prstGeom prst="flowChartAlternateProcess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1028969" y="600597"/>
            <a:ext cx="8621431" cy="481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b="1" i="1" dirty="0">
                <a:solidFill>
                  <a:schemeClr val="bg1"/>
                </a:solidFill>
              </a:rPr>
              <a:t>Projekt uchwały antysmogowej dla </a:t>
            </a:r>
            <a:r>
              <a:rPr lang="pl-PL" b="1" i="1" dirty="0" smtClean="0">
                <a:solidFill>
                  <a:schemeClr val="bg1"/>
                </a:solidFill>
              </a:rPr>
              <a:t>Gminy Rabka-Zdrój</a:t>
            </a:r>
            <a:endParaRPr lang="pl-PL" b="1" i="1" dirty="0">
              <a:solidFill>
                <a:schemeClr val="bg1"/>
              </a:solidFill>
            </a:endParaRPr>
          </a:p>
        </p:txBody>
      </p:sp>
      <p:sp>
        <p:nvSpPr>
          <p:cNvPr id="11" name="Prostokąt zaokrąglony 10"/>
          <p:cNvSpPr/>
          <p:nvPr/>
        </p:nvSpPr>
        <p:spPr>
          <a:xfrm>
            <a:off x="1938848" y="1429858"/>
            <a:ext cx="9190892" cy="4937692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2000" endA="300" endPos="13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dtytuł 2"/>
          <p:cNvSpPr txBox="1">
            <a:spLocks/>
          </p:cNvSpPr>
          <p:nvPr/>
        </p:nvSpPr>
        <p:spPr>
          <a:xfrm>
            <a:off x="2922976" y="2291991"/>
            <a:ext cx="7908508" cy="37264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l">
              <a:lnSpc>
                <a:spcPct val="100000"/>
              </a:lnSpc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sz="2000" dirty="0" smtClean="0"/>
              <a:t>Spójność </a:t>
            </a:r>
            <a:r>
              <a:rPr lang="pl-PL" sz="2000" dirty="0"/>
              <a:t>z polityką </a:t>
            </a:r>
            <a:r>
              <a:rPr lang="pl-PL" sz="2000" dirty="0" smtClean="0"/>
              <a:t>krajową - preferencje </a:t>
            </a:r>
            <a:r>
              <a:rPr lang="pl-PL" sz="2000" dirty="0"/>
              <a:t>dla kotłów </a:t>
            </a:r>
            <a:r>
              <a:rPr lang="pl-PL" sz="2000" dirty="0" smtClean="0"/>
              <a:t>na </a:t>
            </a:r>
            <a:r>
              <a:rPr lang="pl-PL" sz="2000" dirty="0" err="1" smtClean="0"/>
              <a:t>pelet</a:t>
            </a:r>
            <a:r>
              <a:rPr lang="pl-PL" sz="2000" dirty="0" smtClean="0"/>
              <a:t> </a:t>
            </a:r>
            <a:r>
              <a:rPr lang="pl-PL" sz="2000" dirty="0"/>
              <a:t>o emisji do 20 mg/m</a:t>
            </a:r>
            <a:r>
              <a:rPr lang="pl-PL" sz="2000" baseline="30000" dirty="0"/>
              <a:t>3</a:t>
            </a:r>
            <a:r>
              <a:rPr lang="pl-PL" sz="2000" dirty="0"/>
              <a:t> w ramach </a:t>
            </a:r>
            <a:r>
              <a:rPr lang="pl-PL" sz="2000" b="1" dirty="0"/>
              <a:t>Programu Czyste </a:t>
            </a:r>
            <a:r>
              <a:rPr lang="pl-PL" sz="2000" b="1" dirty="0" smtClean="0"/>
              <a:t>Powietrze,</a:t>
            </a:r>
            <a:endParaRPr lang="pl-PL" sz="2000" b="1" dirty="0"/>
          </a:p>
          <a:p>
            <a:pPr marL="342900" lvl="0" indent="-342900" algn="l">
              <a:lnSpc>
                <a:spcPct val="100000"/>
              </a:lnSpc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sz="2000" dirty="0" smtClean="0"/>
              <a:t>Dostępność </a:t>
            </a:r>
            <a:r>
              <a:rPr lang="pl-PL" sz="2000" dirty="0"/>
              <a:t>niskoemisyjnych kotłów na rynku – </a:t>
            </a:r>
            <a:r>
              <a:rPr lang="pl-PL" sz="2000" b="1" dirty="0"/>
              <a:t>ponad 80 urządzeń</a:t>
            </a:r>
            <a:r>
              <a:rPr lang="pl-PL" sz="2000" dirty="0"/>
              <a:t> </a:t>
            </a:r>
            <a:r>
              <a:rPr lang="pl-PL" sz="2000" b="1" dirty="0"/>
              <a:t>na Liście ZUM Czystego </a:t>
            </a:r>
            <a:r>
              <a:rPr lang="pl-PL" sz="2000" b="1" dirty="0" smtClean="0"/>
              <a:t>Powietrza,</a:t>
            </a:r>
            <a:endParaRPr lang="pl-PL" sz="2000" b="1" dirty="0"/>
          </a:p>
          <a:p>
            <a:pPr marL="342900" lvl="0" indent="-342900" algn="l">
              <a:lnSpc>
                <a:spcPct val="100000"/>
              </a:lnSpc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sz="2000" b="1" dirty="0" smtClean="0"/>
              <a:t>Wyższa efektywność energetyczna </a:t>
            </a:r>
            <a:r>
              <a:rPr lang="pl-PL" sz="2000" dirty="0" smtClean="0"/>
              <a:t>ogrzewaczy </a:t>
            </a:r>
            <a:r>
              <a:rPr lang="pl-PL" sz="2000" dirty="0"/>
              <a:t>z zamkniętą komorą spalania </a:t>
            </a:r>
            <a:r>
              <a:rPr lang="pl-PL" sz="2000" dirty="0" smtClean="0">
                <a:sym typeface="Wingdings" panose="05000000000000000000" pitchFamily="2" charset="2"/>
              </a:rPr>
              <a:t>i </a:t>
            </a:r>
            <a:r>
              <a:rPr lang="pl-PL" sz="2000" b="1" dirty="0">
                <a:sym typeface="Wingdings" panose="05000000000000000000" pitchFamily="2" charset="2"/>
              </a:rPr>
              <a:t>stabilne warunki spalania </a:t>
            </a:r>
            <a:r>
              <a:rPr lang="pl-PL" sz="2000" dirty="0" smtClean="0">
                <a:sym typeface="Wingdings" panose="05000000000000000000" pitchFamily="2" charset="2"/>
              </a:rPr>
              <a:t>dzięki </a:t>
            </a:r>
            <a:r>
              <a:rPr lang="pl-PL" sz="2000" dirty="0">
                <a:sym typeface="Wingdings" panose="05000000000000000000" pitchFamily="2" charset="2"/>
              </a:rPr>
              <a:t>automatyzacji </a:t>
            </a:r>
            <a:r>
              <a:rPr lang="pl-PL" sz="2000" dirty="0" smtClean="0">
                <a:sym typeface="Wingdings" panose="05000000000000000000" pitchFamily="2" charset="2"/>
              </a:rPr>
              <a:t>procesu </a:t>
            </a:r>
            <a:r>
              <a:rPr lang="pl-PL" sz="2000" dirty="0">
                <a:sym typeface="Wingdings" panose="05000000000000000000" pitchFamily="2" charset="2"/>
              </a:rPr>
              <a:t> niższa rzeczywista emisja </a:t>
            </a:r>
            <a:r>
              <a:rPr lang="pl-PL" sz="2000" dirty="0" smtClean="0">
                <a:sym typeface="Wingdings" panose="05000000000000000000" pitchFamily="2" charset="2"/>
              </a:rPr>
              <a:t>zanieczyszczeń,</a:t>
            </a:r>
            <a:endParaRPr lang="pl-PL" sz="2000" b="1" dirty="0">
              <a:sym typeface="Wingdings" panose="05000000000000000000" pitchFamily="2" charset="2"/>
            </a:endParaRPr>
          </a:p>
          <a:p>
            <a:pPr marL="342900" lvl="0" indent="-342900" algn="l">
              <a:lnSpc>
                <a:spcPct val="100000"/>
              </a:lnSpc>
              <a:spcAft>
                <a:spcPts val="600"/>
              </a:spcAft>
              <a:buSzPct val="100000"/>
              <a:buFont typeface="Wingdings" panose="05000000000000000000" pitchFamily="2" charset="2"/>
              <a:buChar char="ü"/>
              <a:defRPr/>
            </a:pPr>
            <a:r>
              <a:rPr lang="pl-PL" sz="2000" b="1" dirty="0" smtClean="0"/>
              <a:t>Egzekwowanie </a:t>
            </a:r>
            <a:r>
              <a:rPr lang="pl-PL" sz="2000" b="1" dirty="0"/>
              <a:t>wymagań </a:t>
            </a:r>
            <a:r>
              <a:rPr lang="pl-PL" sz="2000" dirty="0"/>
              <a:t>– dane umieszczone w dokumentacji technicznej urządzenia zgodnie </a:t>
            </a:r>
            <a:r>
              <a:rPr lang="pl-PL" sz="2000" dirty="0" smtClean="0"/>
              <a:t>z </a:t>
            </a:r>
            <a:r>
              <a:rPr lang="pl-PL" sz="2000" dirty="0"/>
              <a:t>wymaganiami </a:t>
            </a:r>
            <a:r>
              <a:rPr lang="pl-PL" sz="2000" dirty="0" err="1" smtClean="0"/>
              <a:t>ekoprojektu</a:t>
            </a:r>
            <a:r>
              <a:rPr lang="pl-PL" sz="2000" dirty="0"/>
              <a:t>,</a:t>
            </a:r>
          </a:p>
        </p:txBody>
      </p:sp>
      <p:sp>
        <p:nvSpPr>
          <p:cNvPr id="15" name="Podtytuł 2"/>
          <p:cNvSpPr txBox="1">
            <a:spLocks/>
          </p:cNvSpPr>
          <p:nvPr/>
        </p:nvSpPr>
        <p:spPr>
          <a:xfrm>
            <a:off x="3081905" y="1585834"/>
            <a:ext cx="8724968" cy="5505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pl-PL" sz="2000" i="1" dirty="0">
                <a:solidFill>
                  <a:srgbClr val="FF0000"/>
                </a:solidFill>
              </a:rPr>
              <a:t>Dodatkowe wymagania dla urządzeń na biomasę od 2023 r.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715" y="1206432"/>
            <a:ext cx="1583553" cy="1594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90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142" y="-289110"/>
            <a:ext cx="3744997" cy="186000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011" y="160997"/>
            <a:ext cx="868571" cy="2407920"/>
          </a:xfrm>
          <a:prstGeom prst="rect">
            <a:avLst/>
          </a:prstGeom>
        </p:spPr>
      </p:pic>
      <p:sp>
        <p:nvSpPr>
          <p:cNvPr id="8" name="Schemat blokowy: proces alternatywny 7"/>
          <p:cNvSpPr/>
          <p:nvPr/>
        </p:nvSpPr>
        <p:spPr>
          <a:xfrm>
            <a:off x="960344" y="564972"/>
            <a:ext cx="7435517" cy="481594"/>
          </a:xfrm>
          <a:prstGeom prst="flowChartAlternateProcess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1028969" y="600597"/>
            <a:ext cx="8621431" cy="481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b="1" i="1" dirty="0" smtClean="0">
                <a:solidFill>
                  <a:schemeClr val="bg1"/>
                </a:solidFill>
              </a:rPr>
              <a:t>Wsparcie ze strony Gminy Rabka-Zdrój</a:t>
            </a:r>
            <a:endParaRPr lang="pl-PL" b="1" i="1" dirty="0">
              <a:solidFill>
                <a:schemeClr val="bg1"/>
              </a:solidFill>
            </a:endParaRPr>
          </a:p>
        </p:txBody>
      </p:sp>
      <p:sp>
        <p:nvSpPr>
          <p:cNvPr id="11" name="Prostokąt zaokrąglony 10"/>
          <p:cNvSpPr/>
          <p:nvPr/>
        </p:nvSpPr>
        <p:spPr>
          <a:xfrm>
            <a:off x="1938848" y="1429858"/>
            <a:ext cx="9190892" cy="4937692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2000" endA="300" endPos="13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dtytuł 2"/>
          <p:cNvSpPr txBox="1">
            <a:spLocks/>
          </p:cNvSpPr>
          <p:nvPr/>
        </p:nvSpPr>
        <p:spPr>
          <a:xfrm>
            <a:off x="2922976" y="1794318"/>
            <a:ext cx="7875257" cy="43321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333333"/>
              </a:buClr>
              <a:buSzPct val="120000"/>
              <a:buFont typeface="Wingdings" panose="05000000000000000000" pitchFamily="2" charset="2"/>
              <a:buChar char="ü"/>
              <a:defRPr/>
            </a:pPr>
            <a:r>
              <a:rPr lang="pl-PL" altLang="pl-PL" sz="2000" dirty="0" smtClean="0"/>
              <a:t>od 2016 roku w Gminie pracuje </a:t>
            </a:r>
            <a:r>
              <a:rPr lang="pl-PL" altLang="pl-PL" sz="2000" b="1" dirty="0" err="1" smtClean="0"/>
              <a:t>Ekodoradca</a:t>
            </a:r>
            <a:r>
              <a:rPr lang="pl-PL" altLang="pl-PL" sz="2000" dirty="0" smtClean="0"/>
              <a:t>, do jego zadań </a:t>
            </a:r>
            <a:r>
              <a:rPr lang="pl-PL" altLang="pl-PL" sz="2000" dirty="0"/>
              <a:t>należy </a:t>
            </a:r>
            <a:r>
              <a:rPr lang="pl-PL" altLang="pl-PL" sz="2000" dirty="0" smtClean="0"/>
              <a:t>doradztwo </a:t>
            </a:r>
            <a:r>
              <a:rPr lang="pl-PL" altLang="pl-PL" sz="2000" dirty="0"/>
              <a:t>w zakresie realizacji inwestycji dotyczących wymiany źródeł </a:t>
            </a:r>
            <a:r>
              <a:rPr lang="pl-PL" altLang="pl-PL" sz="2000" dirty="0" smtClean="0"/>
              <a:t>ciepła i </a:t>
            </a:r>
            <a:r>
              <a:rPr lang="pl-PL" altLang="pl-PL" sz="2000" dirty="0"/>
              <a:t>poprawy efektywności energetycznej budynków </a:t>
            </a:r>
            <a:r>
              <a:rPr lang="pl-PL" altLang="pl-PL" sz="2000" dirty="0" smtClean="0"/>
              <a:t>mieszkalnych</a:t>
            </a:r>
          </a:p>
          <a:p>
            <a:pPr marL="342900" indent="-34290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333333"/>
              </a:buClr>
              <a:buSzPct val="120000"/>
              <a:buFont typeface="Wingdings" panose="05000000000000000000" pitchFamily="2" charset="2"/>
              <a:buChar char="ü"/>
              <a:defRPr/>
            </a:pPr>
            <a:r>
              <a:rPr lang="pl-PL" altLang="pl-PL" sz="2000" dirty="0"/>
              <a:t>f</a:t>
            </a:r>
            <a:r>
              <a:rPr lang="pl-PL" altLang="pl-PL" sz="2000" dirty="0" smtClean="0"/>
              <a:t>unkcjonuje </a:t>
            </a:r>
            <a:r>
              <a:rPr lang="pl-PL" altLang="pl-PL" sz="2000" b="1" dirty="0" smtClean="0"/>
              <a:t>punkt obsługi Programu Czyste Powietrze</a:t>
            </a:r>
            <a:r>
              <a:rPr lang="pl-PL" altLang="pl-PL" sz="2000" dirty="0" smtClean="0"/>
              <a:t>, pracownicy zapewniają mieszkańcom wsparcie w procesie składania wniosków</a:t>
            </a:r>
          </a:p>
          <a:p>
            <a:pPr marL="342900" indent="-34290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333333"/>
              </a:buClr>
              <a:buSzPct val="120000"/>
              <a:buFont typeface="Wingdings" panose="05000000000000000000" pitchFamily="2" charset="2"/>
              <a:buChar char="ü"/>
              <a:defRPr/>
            </a:pPr>
            <a:r>
              <a:rPr lang="pl-PL" altLang="pl-PL" sz="2000" dirty="0" smtClean="0"/>
              <a:t>we współpracy ze </a:t>
            </a:r>
            <a:r>
              <a:rPr lang="pl-PL" altLang="pl-PL" sz="2000" b="1" dirty="0" smtClean="0"/>
              <a:t>spółką </a:t>
            </a:r>
            <a:r>
              <a:rPr lang="pl-PL" altLang="pl-PL" sz="2000" b="1" dirty="0"/>
              <a:t>PGNiG </a:t>
            </a:r>
            <a:r>
              <a:rPr lang="pl-PL" altLang="pl-PL" sz="2000" dirty="0" smtClean="0"/>
              <a:t>prowadzone jest doradztwo w zakresie m.in. złożenia wniosku o określenie warunków przyłączenia do sieci gazowej, złożenia wniosku o zawarcia umowy o przyłączenie, uruchomienia dostaw paliwa gazowego do budynku</a:t>
            </a:r>
          </a:p>
          <a:p>
            <a:pPr marL="342900" indent="-34290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333333"/>
              </a:buClr>
              <a:buSzPct val="120000"/>
              <a:buFont typeface="Wingdings" panose="05000000000000000000" pitchFamily="2" charset="2"/>
              <a:buChar char="ü"/>
              <a:defRPr/>
            </a:pPr>
            <a:r>
              <a:rPr lang="pl-PL" altLang="pl-PL" sz="2000" dirty="0" smtClean="0"/>
              <a:t>podejmowane są także </a:t>
            </a:r>
            <a:r>
              <a:rPr lang="pl-PL" altLang="pl-PL" sz="2000" b="1" dirty="0"/>
              <a:t>działania kontrolne</a:t>
            </a:r>
            <a:r>
              <a:rPr lang="pl-PL" altLang="pl-PL" sz="2000" dirty="0"/>
              <a:t>. W </a:t>
            </a:r>
            <a:r>
              <a:rPr lang="pl-PL" altLang="pl-PL" sz="2000" dirty="0" smtClean="0"/>
              <a:t>latach 2016-2020 </a:t>
            </a:r>
            <a:r>
              <a:rPr lang="pl-PL" altLang="pl-PL" sz="2000" dirty="0"/>
              <a:t>na terenie </a:t>
            </a:r>
            <a:r>
              <a:rPr lang="pl-PL" altLang="pl-PL" sz="2000" dirty="0" smtClean="0"/>
              <a:t>Gminy </a:t>
            </a:r>
            <a:r>
              <a:rPr lang="pl-PL" altLang="pl-PL" sz="2000" dirty="0"/>
              <a:t>przeprowadzonych zostało </a:t>
            </a:r>
            <a:r>
              <a:rPr lang="pl-PL" altLang="pl-PL" sz="2000" b="1" dirty="0"/>
              <a:t>1 809 kontroli palenisk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715" y="1206432"/>
            <a:ext cx="1583553" cy="1594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95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142" y="-289110"/>
            <a:ext cx="3744997" cy="186000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011" y="160997"/>
            <a:ext cx="868571" cy="2407920"/>
          </a:xfrm>
          <a:prstGeom prst="rect">
            <a:avLst/>
          </a:prstGeom>
        </p:spPr>
      </p:pic>
      <p:sp>
        <p:nvSpPr>
          <p:cNvPr id="8" name="Schemat blokowy: proces alternatywny 7"/>
          <p:cNvSpPr/>
          <p:nvPr/>
        </p:nvSpPr>
        <p:spPr>
          <a:xfrm>
            <a:off x="960344" y="564972"/>
            <a:ext cx="7435517" cy="481594"/>
          </a:xfrm>
          <a:prstGeom prst="flowChartAlternateProcess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1028969" y="600597"/>
            <a:ext cx="8621431" cy="481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l-PL" b="1" i="1" dirty="0" smtClean="0">
                <a:solidFill>
                  <a:schemeClr val="bg1"/>
                </a:solidFill>
              </a:rPr>
              <a:t>Fakty i mity – wyjaśnienie </a:t>
            </a:r>
            <a:endParaRPr lang="pl-PL" b="1" i="1" dirty="0">
              <a:solidFill>
                <a:schemeClr val="bg1"/>
              </a:solidFill>
            </a:endParaRPr>
          </a:p>
        </p:txBody>
      </p:sp>
      <p:sp>
        <p:nvSpPr>
          <p:cNvPr id="11" name="Prostokąt zaokrąglony 10"/>
          <p:cNvSpPr/>
          <p:nvPr/>
        </p:nvSpPr>
        <p:spPr>
          <a:xfrm>
            <a:off x="1938848" y="1429858"/>
            <a:ext cx="9190892" cy="4937692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2000" endA="300" endPos="13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dtytuł 2"/>
          <p:cNvSpPr txBox="1">
            <a:spLocks/>
          </p:cNvSpPr>
          <p:nvPr/>
        </p:nvSpPr>
        <p:spPr>
          <a:xfrm>
            <a:off x="2922976" y="1919033"/>
            <a:ext cx="7941759" cy="41492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333333"/>
              </a:buClr>
              <a:buSzPct val="120000"/>
              <a:buFont typeface="Wingdings" panose="05000000000000000000" pitchFamily="2" charset="2"/>
              <a:buChar char="ü"/>
              <a:defRPr/>
            </a:pPr>
            <a:r>
              <a:rPr lang="pl-PL" altLang="pl-PL" sz="2000" dirty="0" smtClean="0"/>
              <a:t>Uchwała </a:t>
            </a:r>
            <a:r>
              <a:rPr lang="pl-PL" altLang="pl-PL" sz="2000" b="1" dirty="0" smtClean="0">
                <a:solidFill>
                  <a:srgbClr val="00B050"/>
                </a:solidFill>
              </a:rPr>
              <a:t>nie przewiduje zakazu spalania drewna</a:t>
            </a:r>
            <a:r>
              <a:rPr lang="pl-PL" altLang="pl-PL" sz="2000" dirty="0" smtClean="0"/>
              <a:t>, </a:t>
            </a:r>
            <a:r>
              <a:rPr lang="pl-PL" altLang="pl-PL" sz="2000" dirty="0" err="1" smtClean="0"/>
              <a:t>peletu</a:t>
            </a:r>
            <a:r>
              <a:rPr lang="pl-PL" altLang="pl-PL" sz="2000" dirty="0" smtClean="0"/>
              <a:t> lub biomasy</a:t>
            </a:r>
          </a:p>
          <a:p>
            <a:pPr marL="342900" indent="-34290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333333"/>
              </a:buClr>
              <a:buSzPct val="120000"/>
              <a:buFont typeface="Wingdings" panose="05000000000000000000" pitchFamily="2" charset="2"/>
              <a:buChar char="ü"/>
              <a:defRPr/>
            </a:pPr>
            <a:r>
              <a:rPr lang="pl-PL" altLang="pl-PL" sz="2000" dirty="0" smtClean="0"/>
              <a:t>Uchwała </a:t>
            </a:r>
            <a:r>
              <a:rPr lang="pl-PL" altLang="pl-PL" sz="2000" b="1" dirty="0" smtClean="0">
                <a:solidFill>
                  <a:srgbClr val="00B050"/>
                </a:solidFill>
              </a:rPr>
              <a:t>nie przewiduje żadnych nowych wymagań, ograniczeń lub zakazów dla funkcjonujących obecnie</a:t>
            </a:r>
            <a:r>
              <a:rPr lang="pl-PL" altLang="pl-PL" sz="2000" dirty="0" smtClean="0">
                <a:solidFill>
                  <a:srgbClr val="00B050"/>
                </a:solidFill>
              </a:rPr>
              <a:t> </a:t>
            </a:r>
            <a:r>
              <a:rPr lang="pl-PL" altLang="pl-PL" sz="2000" dirty="0" smtClean="0"/>
              <a:t>kominków lub kotłów na drewno, </a:t>
            </a:r>
            <a:r>
              <a:rPr lang="pl-PL" altLang="pl-PL" sz="2000" dirty="0" err="1" smtClean="0"/>
              <a:t>pelet</a:t>
            </a:r>
            <a:r>
              <a:rPr lang="pl-PL" altLang="pl-PL" sz="2000" dirty="0" smtClean="0"/>
              <a:t> lub biomasę</a:t>
            </a:r>
          </a:p>
          <a:p>
            <a:pPr marL="342900" indent="-34290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333333"/>
              </a:buClr>
              <a:buSzPct val="120000"/>
              <a:buFont typeface="Wingdings" panose="05000000000000000000" pitchFamily="2" charset="2"/>
              <a:buChar char="ü"/>
              <a:defRPr/>
            </a:pPr>
            <a:r>
              <a:rPr lang="pl-PL" altLang="pl-PL" sz="2000" dirty="0" smtClean="0"/>
              <a:t>Uchwała </a:t>
            </a:r>
            <a:r>
              <a:rPr lang="pl-PL" altLang="pl-PL" sz="2000" b="1" dirty="0" smtClean="0">
                <a:solidFill>
                  <a:srgbClr val="00B050"/>
                </a:solidFill>
              </a:rPr>
              <a:t>nie przewiduje zakazu instalacji nowych kominków </a:t>
            </a:r>
            <a:r>
              <a:rPr lang="pl-PL" altLang="pl-PL" sz="2000" dirty="0" smtClean="0"/>
              <a:t>na drewno</a:t>
            </a:r>
          </a:p>
          <a:p>
            <a:pPr marL="342900" indent="-34290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>
                <a:srgbClr val="333333"/>
              </a:buClr>
              <a:buSzPct val="120000"/>
              <a:buFont typeface="Wingdings" panose="05000000000000000000" pitchFamily="2" charset="2"/>
              <a:buChar char="ü"/>
              <a:defRPr/>
            </a:pPr>
            <a:r>
              <a:rPr lang="pl-PL" altLang="pl-PL" sz="2000" dirty="0" smtClean="0"/>
              <a:t>Uchwała </a:t>
            </a:r>
            <a:r>
              <a:rPr lang="pl-PL" altLang="pl-PL" sz="2000" b="1" dirty="0" smtClean="0">
                <a:solidFill>
                  <a:srgbClr val="00B050"/>
                </a:solidFill>
              </a:rPr>
              <a:t>przewiduje długi okres przejściowy </a:t>
            </a:r>
            <a:r>
              <a:rPr lang="pl-PL" altLang="pl-PL" sz="2000" dirty="0" smtClean="0"/>
              <a:t>– 9 lat na wymianę kotłów węglowych klasy 5 i </a:t>
            </a:r>
            <a:r>
              <a:rPr lang="pl-PL" altLang="pl-PL" sz="2000" dirty="0" err="1" smtClean="0"/>
              <a:t>ekoprojektu</a:t>
            </a:r>
            <a:r>
              <a:rPr lang="pl-PL" altLang="pl-PL" sz="2000" dirty="0" smtClean="0"/>
              <a:t>. W 2030 roku będą to już urządzenia wyeksploatowane o znacznie wyższej emisji zanieczyszczeń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715" y="1206432"/>
            <a:ext cx="1583553" cy="1594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876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zaokrąglony 1"/>
          <p:cNvSpPr/>
          <p:nvPr/>
        </p:nvSpPr>
        <p:spPr>
          <a:xfrm>
            <a:off x="1523999" y="656494"/>
            <a:ext cx="9190892" cy="5357445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2000" endA="300" endPos="13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Schemat blokowy: proces alternatywny 9"/>
          <p:cNvSpPr/>
          <p:nvPr/>
        </p:nvSpPr>
        <p:spPr>
          <a:xfrm>
            <a:off x="3503218" y="1710300"/>
            <a:ext cx="4849796" cy="445480"/>
          </a:xfrm>
          <a:prstGeom prst="flowChartAlternateProcess">
            <a:avLst/>
          </a:prstGeom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950008" y="2428593"/>
            <a:ext cx="8173706" cy="2320815"/>
          </a:xfrm>
        </p:spPr>
        <p:txBody>
          <a:bodyPr>
            <a:normAutofit/>
          </a:bodyPr>
          <a:lstStyle/>
          <a:p>
            <a:r>
              <a:rPr lang="pl-PL" sz="3200" dirty="0" smtClean="0"/>
              <a:t>Do 13 sierpnia 2021 roku</a:t>
            </a:r>
            <a:r>
              <a:rPr lang="pl-PL" dirty="0"/>
              <a:t/>
            </a:r>
            <a:br>
              <a:rPr lang="pl-PL" dirty="0"/>
            </a:br>
            <a:r>
              <a:rPr lang="pl-PL" b="1" dirty="0">
                <a:hlinkClick r:id="rId2" tooltip="Opis siedziby przy ul. Racławickiej"/>
              </a:rPr>
              <a:t/>
            </a:r>
            <a:br>
              <a:rPr lang="pl-PL" b="1" dirty="0">
                <a:hlinkClick r:id="rId2" tooltip="Opis siedziby przy ul. Racławickiej"/>
              </a:rPr>
            </a:br>
            <a:r>
              <a:rPr lang="pl-PL" b="1" dirty="0"/>
              <a:t> </a:t>
            </a:r>
            <a:br>
              <a:rPr lang="pl-PL" b="1" dirty="0"/>
            </a:br>
            <a:r>
              <a:rPr lang="pl-PL" b="1" dirty="0" smtClean="0"/>
              <a:t>https</a:t>
            </a:r>
            <a:r>
              <a:rPr lang="pl-PL" b="1" dirty="0"/>
              <a:t>://powietrze.malopolska.pl/konsultacje/</a:t>
            </a:r>
            <a:endParaRPr lang="pl-PL" dirty="0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4418724" y="1722807"/>
            <a:ext cx="2935666" cy="5150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b="1" dirty="0" smtClean="0">
                <a:solidFill>
                  <a:schemeClr val="bg1"/>
                </a:solidFill>
              </a:rPr>
              <a:t>KONSULTACJE</a:t>
            </a:r>
            <a:endParaRPr lang="pl-PL" sz="2000" dirty="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011" y="160997"/>
            <a:ext cx="868571" cy="2407920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7621" y="4644650"/>
            <a:ext cx="3217247" cy="491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96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4610</TotalTime>
  <Words>550</Words>
  <Application>Microsoft Office PowerPoint</Application>
  <PresentationFormat>Panoramiczny</PresentationFormat>
  <Paragraphs>54</Paragraphs>
  <Slides>13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Miłosz Karczmarczyk</dc:creator>
  <cp:lastModifiedBy>Gniewkowski, Andrzej</cp:lastModifiedBy>
  <cp:revision>188</cp:revision>
  <dcterms:created xsi:type="dcterms:W3CDTF">2020-10-13T10:24:46Z</dcterms:created>
  <dcterms:modified xsi:type="dcterms:W3CDTF">2021-07-27T11:55:34Z</dcterms:modified>
</cp:coreProperties>
</file>