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notesSlides/notesSlide1.xml" ContentType="application/vnd.openxmlformats-officedocument.presentationml.notesSlide+xml"/>
  <Override PartName="/ppt/charts/chart5.xml" ContentType="application/vnd.openxmlformats-officedocument.drawingml.chart+xml"/>
  <Override PartName="/ppt/drawings/drawing1.xml" ContentType="application/vnd.openxmlformats-officedocument.drawingml.chartshapes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9.xml" ContentType="application/vnd.openxmlformats-officedocument.drawingml.chart+xml"/>
  <Override PartName="/ppt/drawings/drawing2.xml" ContentType="application/vnd.openxmlformats-officedocument.drawingml.chartshapes+xml"/>
  <Override PartName="/ppt/charts/chart10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11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12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13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14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charts/chart15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38"/>
  </p:notesMasterIdLst>
  <p:sldIdLst>
    <p:sldId id="256" r:id="rId2"/>
    <p:sldId id="257" r:id="rId3"/>
    <p:sldId id="258" r:id="rId4"/>
    <p:sldId id="260" r:id="rId5"/>
    <p:sldId id="273" r:id="rId6"/>
    <p:sldId id="274" r:id="rId7"/>
    <p:sldId id="320" r:id="rId8"/>
    <p:sldId id="259" r:id="rId9"/>
    <p:sldId id="261" r:id="rId10"/>
    <p:sldId id="282" r:id="rId11"/>
    <p:sldId id="283" r:id="rId12"/>
    <p:sldId id="326" r:id="rId13"/>
    <p:sldId id="262" r:id="rId14"/>
    <p:sldId id="263" r:id="rId15"/>
    <p:sldId id="265" r:id="rId16"/>
    <p:sldId id="279" r:id="rId17"/>
    <p:sldId id="276" r:id="rId18"/>
    <p:sldId id="294" r:id="rId19"/>
    <p:sldId id="270" r:id="rId20"/>
    <p:sldId id="264" r:id="rId21"/>
    <p:sldId id="266" r:id="rId22"/>
    <p:sldId id="280" r:id="rId23"/>
    <p:sldId id="330" r:id="rId24"/>
    <p:sldId id="332" r:id="rId25"/>
    <p:sldId id="331" r:id="rId26"/>
    <p:sldId id="333" r:id="rId27"/>
    <p:sldId id="319" r:id="rId28"/>
    <p:sldId id="267" r:id="rId29"/>
    <p:sldId id="316" r:id="rId30"/>
    <p:sldId id="317" r:id="rId31"/>
    <p:sldId id="327" r:id="rId32"/>
    <p:sldId id="285" r:id="rId33"/>
    <p:sldId id="286" r:id="rId34"/>
    <p:sldId id="288" r:id="rId35"/>
    <p:sldId id="289" r:id="rId36"/>
    <p:sldId id="300" r:id="rId37"/>
  </p:sldIdLst>
  <p:sldSz cx="9144000" cy="6858000" type="screen4x3"/>
  <p:notesSz cx="6797675" cy="9926638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neta Kozłowska" initials="AK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Styl pośredni 2 — Ak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ED083AE6-46FA-4A59-8FB0-9F97EB10719F}" styleName="Styl jasny 3 — Akcent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8799B23B-EC83-4686-B30A-512413B5E67A}" styleName="Styl jasny 3 — Ak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775DCB02-9BB8-47FD-8907-85C794F793BA}" styleName="Styl z motywem 1 — Ak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2D5ABB26-0587-4C30-8999-92F81FD0307C}" styleName="Bez stylu, bez siatki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9D7B26C5-4107-4FEC-AEDC-1716B250A1EF}" styleName="Styl jasny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3B4B98B0-60AC-42C2-AFA5-B58CD77FA1E5}" styleName="Styl jasny 1 — Ak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FD0F851-EC5A-4D38-B0AD-8093EC10F338}" styleName="Styl jasny 1 — Ak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D27102A9-8310-4765-A935-A1911B00CA55}" styleName="Styl jasny 1 — Akcent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68D230F3-CF80-4859-8CE7-A43EE81993B5}" styleName="Styl jasny 1 — Ak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93296810-A885-4BE3-A3E7-6D5BEEA58F35}" styleName="Styl pośredni 2 — Ak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E8B1032C-EA38-4F05-BA0D-38AFFFC7BED3}" styleName="Styl jasny 3 — Ak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22838BEF-8BB2-4498-84A7-C5851F593DF1}" styleName="Styl pośredni 4 — Ak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16D9F66E-5EB9-4882-86FB-DCBF35E3C3E4}" styleName="Styl pośredni 4 — Ak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62" autoAdjust="0"/>
  </p:normalViewPr>
  <p:slideViewPr>
    <p:cSldViewPr>
      <p:cViewPr varScale="1">
        <p:scale>
          <a:sx n="63" d="100"/>
          <a:sy n="63" d="100"/>
        </p:scale>
        <p:origin x="480" y="6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commentAuthors" Target="commentAuthor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_rels/chart5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Excel_Worksheet4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5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6.xlsx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7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9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package" Target="../embeddings/Microsoft_Excel_Worksheet8.xlsx"/></Relationships>
</file>

<file path=ppt/charts/_rels/chart1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9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1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0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1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1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1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2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1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3.xlsx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1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4.xlsx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Arkusz1!$B$1</c:f>
              <c:strCache>
                <c:ptCount val="1"/>
                <c:pt idx="0">
                  <c:v>2019/2020</c:v>
                </c:pt>
              </c:strCache>
            </c:strRef>
          </c:tx>
          <c:spPr>
            <a:solidFill>
              <a:srgbClr val="FFC000"/>
            </a:solidFill>
          </c:spPr>
          <c:invertIfNegative val="0"/>
          <c:dLbls>
            <c:dLbl>
              <c:idx val="0"/>
              <c:layout>
                <c:manualLayout>
                  <c:x val="-1.4338966853728217E-3"/>
                  <c:y val="4.474374002125482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3A15-4A30-B6DD-A3F9291C917B}"/>
                </c:ext>
              </c:extLst>
            </c:dLbl>
            <c:dLbl>
              <c:idx val="1"/>
              <c:layout>
                <c:manualLayout>
                  <c:x val="-2.6287802219567026E-17"/>
                  <c:y val="5.263969414265274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3A15-4A30-B6DD-A3F9291C917B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-5400000" vert="horz"/>
              <a:lstStyle/>
              <a:p>
                <a:pPr>
                  <a:defRPr sz="1000"/>
                </a:pPr>
                <a:endParaRPr lang="pl-P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Arkusz1!$A$2:$A$14</c:f>
              <c:strCache>
                <c:ptCount val="13"/>
                <c:pt idx="0">
                  <c:v>P1</c:v>
                </c:pt>
                <c:pt idx="1">
                  <c:v>P2</c:v>
                </c:pt>
                <c:pt idx="2">
                  <c:v>Pchabówka</c:v>
                </c:pt>
                <c:pt idx="3">
                  <c:v>Oddz. SP1</c:v>
                </c:pt>
                <c:pt idx="4">
                  <c:v>Oddz. SP2</c:v>
                </c:pt>
                <c:pt idx="5">
                  <c:v>Oddz. SP3</c:v>
                </c:pt>
                <c:pt idx="6">
                  <c:v>Oddz. SP4</c:v>
                </c:pt>
                <c:pt idx="7">
                  <c:v>Oddz. Ponice</c:v>
                </c:pt>
                <c:pt idx="8">
                  <c:v>Oddz. Rdzawka</c:v>
                </c:pt>
                <c:pt idx="9">
                  <c:v>PP Ponice</c:v>
                </c:pt>
                <c:pt idx="10">
                  <c:v>PP Rdzawka</c:v>
                </c:pt>
                <c:pt idx="11">
                  <c:v>PP SP4</c:v>
                </c:pt>
                <c:pt idx="12">
                  <c:v>ZPS</c:v>
                </c:pt>
              </c:strCache>
            </c:strRef>
          </c:cat>
          <c:val>
            <c:numRef>
              <c:f>Arkusz1!$B$2:$B$14</c:f>
              <c:numCache>
                <c:formatCode>General</c:formatCode>
                <c:ptCount val="13"/>
                <c:pt idx="0">
                  <c:v>119</c:v>
                </c:pt>
                <c:pt idx="1">
                  <c:v>39</c:v>
                </c:pt>
                <c:pt idx="2">
                  <c:v>91</c:v>
                </c:pt>
                <c:pt idx="3">
                  <c:v>0</c:v>
                </c:pt>
                <c:pt idx="4">
                  <c:v>22</c:v>
                </c:pt>
                <c:pt idx="5">
                  <c:v>48</c:v>
                </c:pt>
                <c:pt idx="6">
                  <c:v>17</c:v>
                </c:pt>
                <c:pt idx="7">
                  <c:v>22</c:v>
                </c:pt>
                <c:pt idx="8">
                  <c:v>43</c:v>
                </c:pt>
                <c:pt idx="9">
                  <c:v>13</c:v>
                </c:pt>
                <c:pt idx="10">
                  <c:v>0</c:v>
                </c:pt>
                <c:pt idx="11">
                  <c:v>19</c:v>
                </c:pt>
                <c:pt idx="12">
                  <c:v>99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3A15-4A30-B6DD-A3F9291C917B}"/>
            </c:ext>
          </c:extLst>
        </c:ser>
        <c:ser>
          <c:idx val="1"/>
          <c:order val="1"/>
          <c:tx>
            <c:strRef>
              <c:f>Arkusz1!$C$1</c:f>
              <c:strCache>
                <c:ptCount val="1"/>
                <c:pt idx="0">
                  <c:v>2020/2021</c:v>
                </c:pt>
              </c:strCache>
            </c:strRef>
          </c:tx>
          <c:spPr>
            <a:solidFill>
              <a:srgbClr val="92D050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vert="horz"/>
              <a:lstStyle/>
              <a:p>
                <a:pPr>
                  <a:defRPr sz="1000"/>
                </a:pPr>
                <a:endParaRPr lang="pl-P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Arkusz1!$A$2:$A$14</c:f>
              <c:strCache>
                <c:ptCount val="13"/>
                <c:pt idx="0">
                  <c:v>P1</c:v>
                </c:pt>
                <c:pt idx="1">
                  <c:v>P2</c:v>
                </c:pt>
                <c:pt idx="2">
                  <c:v>Pchabówka</c:v>
                </c:pt>
                <c:pt idx="3">
                  <c:v>Oddz. SP1</c:v>
                </c:pt>
                <c:pt idx="4">
                  <c:v>Oddz. SP2</c:v>
                </c:pt>
                <c:pt idx="5">
                  <c:v>Oddz. SP3</c:v>
                </c:pt>
                <c:pt idx="6">
                  <c:v>Oddz. SP4</c:v>
                </c:pt>
                <c:pt idx="7">
                  <c:v>Oddz. Ponice</c:v>
                </c:pt>
                <c:pt idx="8">
                  <c:v>Oddz. Rdzawka</c:v>
                </c:pt>
                <c:pt idx="9">
                  <c:v>PP Ponice</c:v>
                </c:pt>
                <c:pt idx="10">
                  <c:v>PP Rdzawka</c:v>
                </c:pt>
                <c:pt idx="11">
                  <c:v>PP SP4</c:v>
                </c:pt>
                <c:pt idx="12">
                  <c:v>ZPS</c:v>
                </c:pt>
              </c:strCache>
            </c:strRef>
          </c:cat>
          <c:val>
            <c:numRef>
              <c:f>Arkusz1!$C$2:$C$14</c:f>
              <c:numCache>
                <c:formatCode>General</c:formatCode>
                <c:ptCount val="13"/>
                <c:pt idx="0">
                  <c:v>102</c:v>
                </c:pt>
                <c:pt idx="1">
                  <c:v>36</c:v>
                </c:pt>
                <c:pt idx="2">
                  <c:v>93</c:v>
                </c:pt>
                <c:pt idx="3">
                  <c:v>13</c:v>
                </c:pt>
                <c:pt idx="4">
                  <c:v>24</c:v>
                </c:pt>
                <c:pt idx="5">
                  <c:v>43</c:v>
                </c:pt>
                <c:pt idx="6">
                  <c:v>16</c:v>
                </c:pt>
                <c:pt idx="7">
                  <c:v>14</c:v>
                </c:pt>
                <c:pt idx="8">
                  <c:v>50</c:v>
                </c:pt>
                <c:pt idx="9">
                  <c:v>17</c:v>
                </c:pt>
                <c:pt idx="11">
                  <c:v>17</c:v>
                </c:pt>
                <c:pt idx="12">
                  <c:v>86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3A15-4A30-B6DD-A3F9291C917B}"/>
            </c:ext>
          </c:extLst>
        </c:ser>
        <c:ser>
          <c:idx val="2"/>
          <c:order val="2"/>
          <c:tx>
            <c:strRef>
              <c:f>Arkusz1!$D$1</c:f>
              <c:strCache>
                <c:ptCount val="1"/>
                <c:pt idx="0">
                  <c:v>2021/2022</c:v>
                </c:pt>
              </c:strCache>
            </c:strRef>
          </c:tx>
          <c:spPr>
            <a:solidFill>
              <a:srgbClr val="7030A0"/>
            </a:solidFill>
          </c:spPr>
          <c:invertIfNegative val="0"/>
          <c:dLbls>
            <c:dLbl>
              <c:idx val="0"/>
              <c:layout>
                <c:manualLayout>
                  <c:x val="8.6033801122368525E-3"/>
                  <c:y val="-2.6319847071326371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3A15-4A30-B6DD-A3F9291C917B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-5400000" vert="horz"/>
              <a:lstStyle/>
              <a:p>
                <a:pPr>
                  <a:defRPr sz="1400" b="1" u="sng"/>
                </a:pPr>
                <a:endParaRPr lang="pl-P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Arkusz1!$A$2:$A$14</c:f>
              <c:strCache>
                <c:ptCount val="13"/>
                <c:pt idx="0">
                  <c:v>P1</c:v>
                </c:pt>
                <c:pt idx="1">
                  <c:v>P2</c:v>
                </c:pt>
                <c:pt idx="2">
                  <c:v>Pchabówka</c:v>
                </c:pt>
                <c:pt idx="3">
                  <c:v>Oddz. SP1</c:v>
                </c:pt>
                <c:pt idx="4">
                  <c:v>Oddz. SP2</c:v>
                </c:pt>
                <c:pt idx="5">
                  <c:v>Oddz. SP3</c:v>
                </c:pt>
                <c:pt idx="6">
                  <c:v>Oddz. SP4</c:v>
                </c:pt>
                <c:pt idx="7">
                  <c:v>Oddz. Ponice</c:v>
                </c:pt>
                <c:pt idx="8">
                  <c:v>Oddz. Rdzawka</c:v>
                </c:pt>
                <c:pt idx="9">
                  <c:v>PP Ponice</c:v>
                </c:pt>
                <c:pt idx="10">
                  <c:v>PP Rdzawka</c:v>
                </c:pt>
                <c:pt idx="11">
                  <c:v>PP SP4</c:v>
                </c:pt>
                <c:pt idx="12">
                  <c:v>ZPS</c:v>
                </c:pt>
              </c:strCache>
            </c:strRef>
          </c:cat>
          <c:val>
            <c:numRef>
              <c:f>Arkusz1!$D$2:$D$14</c:f>
              <c:numCache>
                <c:formatCode>General</c:formatCode>
                <c:ptCount val="13"/>
                <c:pt idx="0">
                  <c:v>119</c:v>
                </c:pt>
                <c:pt idx="1">
                  <c:v>6</c:v>
                </c:pt>
                <c:pt idx="2">
                  <c:v>95</c:v>
                </c:pt>
                <c:pt idx="3">
                  <c:v>14</c:v>
                </c:pt>
                <c:pt idx="4">
                  <c:v>24</c:v>
                </c:pt>
                <c:pt idx="5">
                  <c:v>50</c:v>
                </c:pt>
                <c:pt idx="6">
                  <c:v>25</c:v>
                </c:pt>
                <c:pt idx="7">
                  <c:v>9</c:v>
                </c:pt>
                <c:pt idx="8">
                  <c:v>64</c:v>
                </c:pt>
                <c:pt idx="9">
                  <c:v>12</c:v>
                </c:pt>
                <c:pt idx="11">
                  <c:v>0</c:v>
                </c:pt>
                <c:pt idx="12">
                  <c:v>86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3A15-4A30-B6DD-A3F9291C917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one"/>
        <c:axId val="128468864"/>
        <c:axId val="128470400"/>
        <c:axId val="0"/>
      </c:bar3DChart>
      <c:catAx>
        <c:axId val="128468864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 rot="-5400000" vert="horz"/>
          <a:lstStyle/>
          <a:p>
            <a:pPr>
              <a:defRPr sz="1200"/>
            </a:pPr>
            <a:endParaRPr lang="pl-PL"/>
          </a:p>
        </c:txPr>
        <c:crossAx val="128470400"/>
        <c:crosses val="autoZero"/>
        <c:auto val="1"/>
        <c:lblAlgn val="ctr"/>
        <c:lblOffset val="100"/>
        <c:noMultiLvlLbl val="0"/>
      </c:catAx>
      <c:valAx>
        <c:axId val="128470400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128468864"/>
        <c:crosses val="autoZero"/>
        <c:crossBetween val="between"/>
      </c:valAx>
    </c:plotArea>
    <c:legend>
      <c:legendPos val="t"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pl-PL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6.5310813065955362E-2"/>
          <c:y val="0.1722846767025886"/>
          <c:w val="0.89927165946342946"/>
          <c:h val="0.45102429095179902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Arkusz1!$B$1</c:f>
              <c:strCache>
                <c:ptCount val="1"/>
                <c:pt idx="0">
                  <c:v>2019/2020</c:v>
                </c:pt>
              </c:strCache>
            </c:strRef>
          </c:tx>
          <c:spPr>
            <a:solidFill>
              <a:srgbClr val="FFC000"/>
            </a:solidFill>
          </c:spPr>
          <c:invertIfNegative val="0"/>
          <c:dLbls>
            <c:dLbl>
              <c:idx val="0"/>
              <c:spPr/>
              <c:txPr>
                <a:bodyPr rot="-5400000" vert="horz"/>
                <a:lstStyle/>
                <a:p>
                  <a:pPr>
                    <a:defRPr sz="1000"/>
                  </a:pPr>
                  <a:endParaRPr lang="pl-PL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0-1421-4DF5-BFE3-F86FBD3FC8CA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-5400000" vert="horz"/>
              <a:lstStyle/>
              <a:p>
                <a:pPr>
                  <a:defRPr/>
                </a:pPr>
                <a:endParaRPr lang="pl-P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Arkusz1!$A$2:$A$9</c:f>
              <c:strCache>
                <c:ptCount val="7"/>
                <c:pt idx="0">
                  <c:v>Przedszkole Niepubliczne "Wołynianka"</c:v>
                </c:pt>
                <c:pt idx="1">
                  <c:v>Niepubliczne Przedszkole Językowe "Happy Teddy"</c:v>
                </c:pt>
                <c:pt idx="2">
                  <c:v>Przedszkole Niepubliczne " Loretto"</c:v>
                </c:pt>
                <c:pt idx="3">
                  <c:v>Niepubliczne Przedszkole Językowe "BabyLand"</c:v>
                </c:pt>
                <c:pt idx="4">
                  <c:v>Niepubliczne Przedszkole "Madagaskar"</c:v>
                </c:pt>
                <c:pt idx="5">
                  <c:v>Niepubliczny Punkt Przedszkolny SS NMP NP.</c:v>
                </c:pt>
                <c:pt idx="6">
                  <c:v>Punkt Przedszkolny z Oddziałami Integracyjnymi BabyLand</c:v>
                </c:pt>
              </c:strCache>
            </c:strRef>
          </c:cat>
          <c:val>
            <c:numRef>
              <c:f>Arkusz1!$B$2:$B$9</c:f>
              <c:numCache>
                <c:formatCode>General</c:formatCode>
                <c:ptCount val="8"/>
                <c:pt idx="0">
                  <c:v>16</c:v>
                </c:pt>
                <c:pt idx="1">
                  <c:v>22</c:v>
                </c:pt>
                <c:pt idx="2">
                  <c:v>28</c:v>
                </c:pt>
                <c:pt idx="3">
                  <c:v>38</c:v>
                </c:pt>
                <c:pt idx="5">
                  <c:v>25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F370-47D0-9374-1084CF120F85}"/>
            </c:ext>
          </c:extLst>
        </c:ser>
        <c:ser>
          <c:idx val="1"/>
          <c:order val="1"/>
          <c:tx>
            <c:strRef>
              <c:f>Arkusz1!$C$1</c:f>
              <c:strCache>
                <c:ptCount val="1"/>
                <c:pt idx="0">
                  <c:v>2020/2021</c:v>
                </c:pt>
              </c:strCache>
            </c:strRef>
          </c:tx>
          <c:spPr>
            <a:solidFill>
              <a:srgbClr val="92D050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vert="horz"/>
              <a:lstStyle/>
              <a:p>
                <a:pPr>
                  <a:defRPr sz="1000"/>
                </a:pPr>
                <a:endParaRPr lang="pl-P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Arkusz1!$A$2:$A$9</c:f>
              <c:strCache>
                <c:ptCount val="7"/>
                <c:pt idx="0">
                  <c:v>Przedszkole Niepubliczne "Wołynianka"</c:v>
                </c:pt>
                <c:pt idx="1">
                  <c:v>Niepubliczne Przedszkole Językowe "Happy Teddy"</c:v>
                </c:pt>
                <c:pt idx="2">
                  <c:v>Przedszkole Niepubliczne " Loretto"</c:v>
                </c:pt>
                <c:pt idx="3">
                  <c:v>Niepubliczne Przedszkole Językowe "BabyLand"</c:v>
                </c:pt>
                <c:pt idx="4">
                  <c:v>Niepubliczne Przedszkole "Madagaskar"</c:v>
                </c:pt>
                <c:pt idx="5">
                  <c:v>Niepubliczny Punkt Przedszkolny SS NMP NP.</c:v>
                </c:pt>
                <c:pt idx="6">
                  <c:v>Punkt Przedszkolny z Oddziałami Integracyjnymi BabyLand</c:v>
                </c:pt>
              </c:strCache>
            </c:strRef>
          </c:cat>
          <c:val>
            <c:numRef>
              <c:f>Arkusz1!$C$2:$C$9</c:f>
              <c:numCache>
                <c:formatCode>General</c:formatCode>
                <c:ptCount val="8"/>
                <c:pt idx="0">
                  <c:v>16</c:v>
                </c:pt>
                <c:pt idx="1">
                  <c:v>22</c:v>
                </c:pt>
                <c:pt idx="2">
                  <c:v>20</c:v>
                </c:pt>
                <c:pt idx="3">
                  <c:v>53</c:v>
                </c:pt>
                <c:pt idx="4">
                  <c:v>15</c:v>
                </c:pt>
                <c:pt idx="5">
                  <c:v>25</c:v>
                </c:pt>
                <c:pt idx="6">
                  <c:v>21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F370-47D0-9374-1084CF120F85}"/>
            </c:ext>
          </c:extLst>
        </c:ser>
        <c:ser>
          <c:idx val="2"/>
          <c:order val="2"/>
          <c:tx>
            <c:strRef>
              <c:f>Arkusz1!$D$1</c:f>
              <c:strCache>
                <c:ptCount val="1"/>
                <c:pt idx="0">
                  <c:v>2021/2022</c:v>
                </c:pt>
              </c:strCache>
            </c:strRef>
          </c:tx>
          <c:spPr>
            <a:solidFill>
              <a:srgbClr val="7030A0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vert="horz"/>
              <a:lstStyle/>
              <a:p>
                <a:pPr>
                  <a:defRPr sz="1400" b="1" u="sng"/>
                </a:pPr>
                <a:endParaRPr lang="pl-P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Arkusz1!$A$2:$A$9</c:f>
              <c:strCache>
                <c:ptCount val="7"/>
                <c:pt idx="0">
                  <c:v>Przedszkole Niepubliczne "Wołynianka"</c:v>
                </c:pt>
                <c:pt idx="1">
                  <c:v>Niepubliczne Przedszkole Językowe "Happy Teddy"</c:v>
                </c:pt>
                <c:pt idx="2">
                  <c:v>Przedszkole Niepubliczne " Loretto"</c:v>
                </c:pt>
                <c:pt idx="3">
                  <c:v>Niepubliczne Przedszkole Językowe "BabyLand"</c:v>
                </c:pt>
                <c:pt idx="4">
                  <c:v>Niepubliczne Przedszkole "Madagaskar"</c:v>
                </c:pt>
                <c:pt idx="5">
                  <c:v>Niepubliczny Punkt Przedszkolny SS NMP NP.</c:v>
                </c:pt>
                <c:pt idx="6">
                  <c:v>Punkt Przedszkolny z Oddziałami Integracyjnymi BabyLand</c:v>
                </c:pt>
              </c:strCache>
            </c:strRef>
          </c:cat>
          <c:val>
            <c:numRef>
              <c:f>Arkusz1!$D$2:$D$9</c:f>
              <c:numCache>
                <c:formatCode>General</c:formatCode>
                <c:ptCount val="8"/>
                <c:pt idx="0">
                  <c:v>17</c:v>
                </c:pt>
                <c:pt idx="1">
                  <c:v>20</c:v>
                </c:pt>
                <c:pt idx="2">
                  <c:v>26</c:v>
                </c:pt>
                <c:pt idx="3">
                  <c:v>54</c:v>
                </c:pt>
                <c:pt idx="4">
                  <c:v>28</c:v>
                </c:pt>
                <c:pt idx="5">
                  <c:v>25</c:v>
                </c:pt>
                <c:pt idx="6">
                  <c:v>23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9-F370-47D0-9374-1084CF120F8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one"/>
        <c:axId val="139421952"/>
        <c:axId val="139428992"/>
        <c:axId val="0"/>
      </c:bar3DChart>
      <c:catAx>
        <c:axId val="139421952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 rot="-5400000" vert="horz" anchor="t" anchorCtr="1"/>
          <a:lstStyle/>
          <a:p>
            <a:pPr>
              <a:defRPr sz="1200" baseline="0">
                <a:latin typeface="Times New Roman" pitchFamily="18" charset="0"/>
              </a:defRPr>
            </a:pPr>
            <a:endParaRPr lang="pl-PL"/>
          </a:p>
        </c:txPr>
        <c:crossAx val="139428992"/>
        <c:crosses val="autoZero"/>
        <c:auto val="1"/>
        <c:lblAlgn val="ctr"/>
        <c:lblOffset val="100"/>
        <c:noMultiLvlLbl val="0"/>
      </c:catAx>
      <c:valAx>
        <c:axId val="139428992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139421952"/>
        <c:crosses val="autoZero"/>
        <c:crossBetween val="between"/>
      </c:valAx>
    </c:plotArea>
    <c:legend>
      <c:legendPos val="t"/>
      <c:layout>
        <c:manualLayout>
          <c:xMode val="edge"/>
          <c:yMode val="edge"/>
          <c:x val="0.18269672934891293"/>
          <c:y val="1.8896709889377371E-2"/>
          <c:w val="0.48421337615712129"/>
          <c:h val="7.6101620327790984E-2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pl-PL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7.3583823069991269E-2"/>
          <c:y val="0.16806247718507467"/>
          <c:w val="0.90983444859403084"/>
          <c:h val="0.57080939419429588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Arkusz1!$B$1</c:f>
              <c:strCache>
                <c:ptCount val="1"/>
                <c:pt idx="0">
                  <c:v>2019/2020</c:v>
                </c:pt>
              </c:strCache>
            </c:strRef>
          </c:tx>
          <c:spPr>
            <a:solidFill>
              <a:srgbClr val="FFC000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vert="horz"/>
              <a:lstStyle/>
              <a:p>
                <a:pPr>
                  <a:defRPr sz="1200"/>
                </a:pPr>
                <a:endParaRPr lang="pl-P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Arkusz1!$A$2:$A$9</c:f>
              <c:strCache>
                <c:ptCount val="7"/>
                <c:pt idx="0">
                  <c:v>SP1 </c:v>
                </c:pt>
                <c:pt idx="1">
                  <c:v>SP2</c:v>
                </c:pt>
                <c:pt idx="2">
                  <c:v>SP3</c:v>
                </c:pt>
                <c:pt idx="3">
                  <c:v>SP4</c:v>
                </c:pt>
                <c:pt idx="4">
                  <c:v>SP CHABÓWKA </c:v>
                </c:pt>
                <c:pt idx="5">
                  <c:v>SP PONICE </c:v>
                </c:pt>
                <c:pt idx="6">
                  <c:v>SP RDZAWKA </c:v>
                </c:pt>
              </c:strCache>
            </c:strRef>
          </c:cat>
          <c:val>
            <c:numRef>
              <c:f>Arkusz1!$B$2:$B$9</c:f>
              <c:numCache>
                <c:formatCode>General</c:formatCode>
                <c:ptCount val="8"/>
                <c:pt idx="0">
                  <c:v>132</c:v>
                </c:pt>
                <c:pt idx="1">
                  <c:v>483</c:v>
                </c:pt>
                <c:pt idx="2">
                  <c:v>196</c:v>
                </c:pt>
                <c:pt idx="3">
                  <c:v>80</c:v>
                </c:pt>
                <c:pt idx="4">
                  <c:v>169</c:v>
                </c:pt>
                <c:pt idx="5">
                  <c:v>85</c:v>
                </c:pt>
                <c:pt idx="6">
                  <c:v>134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5EA-41DF-A16E-17CBE025E687}"/>
            </c:ext>
          </c:extLst>
        </c:ser>
        <c:ser>
          <c:idx val="1"/>
          <c:order val="1"/>
          <c:tx>
            <c:strRef>
              <c:f>Arkusz1!$C$1</c:f>
              <c:strCache>
                <c:ptCount val="1"/>
                <c:pt idx="0">
                  <c:v>2020/2021</c:v>
                </c:pt>
              </c:strCache>
            </c:strRef>
          </c:tx>
          <c:spPr>
            <a:solidFill>
              <a:srgbClr val="92D050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vert="horz"/>
              <a:lstStyle/>
              <a:p>
                <a:pPr>
                  <a:defRPr sz="1200"/>
                </a:pPr>
                <a:endParaRPr lang="pl-P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Arkusz1!$A$2:$A$9</c:f>
              <c:strCache>
                <c:ptCount val="7"/>
                <c:pt idx="0">
                  <c:v>SP1 </c:v>
                </c:pt>
                <c:pt idx="1">
                  <c:v>SP2</c:v>
                </c:pt>
                <c:pt idx="2">
                  <c:v>SP3</c:v>
                </c:pt>
                <c:pt idx="3">
                  <c:v>SP4</c:v>
                </c:pt>
                <c:pt idx="4">
                  <c:v>SP CHABÓWKA </c:v>
                </c:pt>
                <c:pt idx="5">
                  <c:v>SP PONICE </c:v>
                </c:pt>
                <c:pt idx="6">
                  <c:v>SP RDZAWKA </c:v>
                </c:pt>
              </c:strCache>
            </c:strRef>
          </c:cat>
          <c:val>
            <c:numRef>
              <c:f>Arkusz1!$C$2:$C$9</c:f>
              <c:numCache>
                <c:formatCode>General</c:formatCode>
                <c:ptCount val="8"/>
                <c:pt idx="0">
                  <c:v>155</c:v>
                </c:pt>
                <c:pt idx="1">
                  <c:v>452</c:v>
                </c:pt>
                <c:pt idx="2">
                  <c:v>196</c:v>
                </c:pt>
                <c:pt idx="3">
                  <c:v>81</c:v>
                </c:pt>
                <c:pt idx="4">
                  <c:v>172</c:v>
                </c:pt>
                <c:pt idx="5">
                  <c:v>89</c:v>
                </c:pt>
                <c:pt idx="6">
                  <c:v>128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15EA-41DF-A16E-17CBE025E687}"/>
            </c:ext>
          </c:extLst>
        </c:ser>
        <c:ser>
          <c:idx val="2"/>
          <c:order val="2"/>
          <c:tx>
            <c:strRef>
              <c:f>Arkusz1!$D$1</c:f>
              <c:strCache>
                <c:ptCount val="1"/>
                <c:pt idx="0">
                  <c:v>2021/2022</c:v>
                </c:pt>
              </c:strCache>
            </c:strRef>
          </c:tx>
          <c:spPr>
            <a:solidFill>
              <a:srgbClr val="7030A0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vert="horz"/>
              <a:lstStyle/>
              <a:p>
                <a:pPr>
                  <a:defRPr sz="1400" b="1" u="sng"/>
                </a:pPr>
                <a:endParaRPr lang="pl-P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Arkusz1!$A$2:$A$9</c:f>
              <c:strCache>
                <c:ptCount val="7"/>
                <c:pt idx="0">
                  <c:v>SP1 </c:v>
                </c:pt>
                <c:pt idx="1">
                  <c:v>SP2</c:v>
                </c:pt>
                <c:pt idx="2">
                  <c:v>SP3</c:v>
                </c:pt>
                <c:pt idx="3">
                  <c:v>SP4</c:v>
                </c:pt>
                <c:pt idx="4">
                  <c:v>SP CHABÓWKA </c:v>
                </c:pt>
                <c:pt idx="5">
                  <c:v>SP PONICE </c:v>
                </c:pt>
                <c:pt idx="6">
                  <c:v>SP RDZAWKA </c:v>
                </c:pt>
              </c:strCache>
            </c:strRef>
          </c:cat>
          <c:val>
            <c:numRef>
              <c:f>Arkusz1!$D$2:$D$9</c:f>
              <c:numCache>
                <c:formatCode>General</c:formatCode>
                <c:ptCount val="8"/>
                <c:pt idx="0">
                  <c:v>170</c:v>
                </c:pt>
                <c:pt idx="1">
                  <c:v>465</c:v>
                </c:pt>
                <c:pt idx="2">
                  <c:v>174</c:v>
                </c:pt>
                <c:pt idx="3">
                  <c:v>79</c:v>
                </c:pt>
                <c:pt idx="4">
                  <c:v>170</c:v>
                </c:pt>
                <c:pt idx="5">
                  <c:v>94</c:v>
                </c:pt>
                <c:pt idx="6">
                  <c:v>131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15EA-41DF-A16E-17CBE025E68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one"/>
        <c:axId val="228443648"/>
        <c:axId val="228445184"/>
        <c:axId val="0"/>
      </c:bar3DChart>
      <c:catAx>
        <c:axId val="228443648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 rot="-5400000" vert="horz"/>
          <a:lstStyle/>
          <a:p>
            <a:pPr>
              <a:defRPr sz="1200"/>
            </a:pPr>
            <a:endParaRPr lang="pl-PL"/>
          </a:p>
        </c:txPr>
        <c:crossAx val="228445184"/>
        <c:crosses val="autoZero"/>
        <c:auto val="1"/>
        <c:lblAlgn val="ctr"/>
        <c:lblOffset val="100"/>
        <c:noMultiLvlLbl val="0"/>
      </c:catAx>
      <c:valAx>
        <c:axId val="228445184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228443648"/>
        <c:crosses val="autoZero"/>
        <c:crossBetween val="between"/>
      </c:valAx>
    </c:plotArea>
    <c:legend>
      <c:legendPos val="t"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pl-PL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9.0900981127359073E-2"/>
          <c:y val="0.18304416793195818"/>
          <c:w val="0.90909901887264088"/>
          <c:h val="0.45386901455393847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Arkusz1!$B$1</c:f>
              <c:strCache>
                <c:ptCount val="1"/>
                <c:pt idx="0">
                  <c:v>2019/2020</c:v>
                </c:pt>
              </c:strCache>
            </c:strRef>
          </c:tx>
          <c:spPr>
            <a:solidFill>
              <a:srgbClr val="FFC000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vert="horz"/>
              <a:lstStyle/>
              <a:p>
                <a:pPr>
                  <a:defRPr sz="1200"/>
                </a:pPr>
                <a:endParaRPr lang="pl-P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Arkusz1!$A$2:$A$8</c:f>
              <c:strCache>
                <c:ptCount val="7"/>
                <c:pt idx="0">
                  <c:v>SP1</c:v>
                </c:pt>
                <c:pt idx="1">
                  <c:v>SP2</c:v>
                </c:pt>
                <c:pt idx="2">
                  <c:v>SP3</c:v>
                </c:pt>
                <c:pt idx="3">
                  <c:v>SP4</c:v>
                </c:pt>
                <c:pt idx="4">
                  <c:v>SPCHABÓWKA</c:v>
                </c:pt>
                <c:pt idx="5">
                  <c:v>SPPONICE</c:v>
                </c:pt>
                <c:pt idx="6">
                  <c:v>SPRDZAWKA</c:v>
                </c:pt>
              </c:strCache>
            </c:strRef>
          </c:cat>
          <c:val>
            <c:numRef>
              <c:f>Arkusz1!$B$2:$B$8</c:f>
              <c:numCache>
                <c:formatCode>General</c:formatCode>
                <c:ptCount val="7"/>
                <c:pt idx="0">
                  <c:v>9</c:v>
                </c:pt>
                <c:pt idx="1">
                  <c:v>25</c:v>
                </c:pt>
                <c:pt idx="2">
                  <c:v>12</c:v>
                </c:pt>
                <c:pt idx="3">
                  <c:v>8</c:v>
                </c:pt>
                <c:pt idx="4">
                  <c:v>10</c:v>
                </c:pt>
                <c:pt idx="5">
                  <c:v>8</c:v>
                </c:pt>
                <c:pt idx="6">
                  <c:v>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4F5-4E03-B6D2-CB79D97E4189}"/>
            </c:ext>
          </c:extLst>
        </c:ser>
        <c:ser>
          <c:idx val="1"/>
          <c:order val="1"/>
          <c:tx>
            <c:strRef>
              <c:f>Arkusz1!$C$1</c:f>
              <c:strCache>
                <c:ptCount val="1"/>
                <c:pt idx="0">
                  <c:v>2020/2021</c:v>
                </c:pt>
              </c:strCache>
            </c:strRef>
          </c:tx>
          <c:spPr>
            <a:solidFill>
              <a:srgbClr val="92D050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vert="horz"/>
              <a:lstStyle/>
              <a:p>
                <a:pPr>
                  <a:defRPr sz="1200"/>
                </a:pPr>
                <a:endParaRPr lang="pl-P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Arkusz1!$A$2:$A$8</c:f>
              <c:strCache>
                <c:ptCount val="7"/>
                <c:pt idx="0">
                  <c:v>SP1</c:v>
                </c:pt>
                <c:pt idx="1">
                  <c:v>SP2</c:v>
                </c:pt>
                <c:pt idx="2">
                  <c:v>SP3</c:v>
                </c:pt>
                <c:pt idx="3">
                  <c:v>SP4</c:v>
                </c:pt>
                <c:pt idx="4">
                  <c:v>SPCHABÓWKA</c:v>
                </c:pt>
                <c:pt idx="5">
                  <c:v>SPPONICE</c:v>
                </c:pt>
                <c:pt idx="6">
                  <c:v>SPRDZAWKA</c:v>
                </c:pt>
              </c:strCache>
            </c:strRef>
          </c:cat>
          <c:val>
            <c:numRef>
              <c:f>Arkusz1!$C$2:$C$8</c:f>
              <c:numCache>
                <c:formatCode>General</c:formatCode>
                <c:ptCount val="7"/>
                <c:pt idx="0">
                  <c:v>10</c:v>
                </c:pt>
                <c:pt idx="1">
                  <c:v>23</c:v>
                </c:pt>
                <c:pt idx="2">
                  <c:v>12</c:v>
                </c:pt>
                <c:pt idx="3">
                  <c:v>8</c:v>
                </c:pt>
                <c:pt idx="4">
                  <c:v>10</c:v>
                </c:pt>
                <c:pt idx="5">
                  <c:v>8</c:v>
                </c:pt>
                <c:pt idx="6">
                  <c:v>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D4F5-4E03-B6D2-CB79D97E4189}"/>
            </c:ext>
          </c:extLst>
        </c:ser>
        <c:ser>
          <c:idx val="2"/>
          <c:order val="2"/>
          <c:tx>
            <c:strRef>
              <c:f>Arkusz1!$D$1</c:f>
              <c:strCache>
                <c:ptCount val="1"/>
                <c:pt idx="0">
                  <c:v>2021/2022</c:v>
                </c:pt>
              </c:strCache>
            </c:strRef>
          </c:tx>
          <c:spPr>
            <a:solidFill>
              <a:srgbClr val="7030A0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vert="horz"/>
              <a:lstStyle/>
              <a:p>
                <a:pPr>
                  <a:defRPr sz="1400" b="1" u="sng"/>
                </a:pPr>
                <a:endParaRPr lang="pl-P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Arkusz1!$A$2:$A$8</c:f>
              <c:strCache>
                <c:ptCount val="7"/>
                <c:pt idx="0">
                  <c:v>SP1</c:v>
                </c:pt>
                <c:pt idx="1">
                  <c:v>SP2</c:v>
                </c:pt>
                <c:pt idx="2">
                  <c:v>SP3</c:v>
                </c:pt>
                <c:pt idx="3">
                  <c:v>SP4</c:v>
                </c:pt>
                <c:pt idx="4">
                  <c:v>SPCHABÓWKA</c:v>
                </c:pt>
                <c:pt idx="5">
                  <c:v>SPPONICE</c:v>
                </c:pt>
                <c:pt idx="6">
                  <c:v>SPRDZAWKA</c:v>
                </c:pt>
              </c:strCache>
            </c:strRef>
          </c:cat>
          <c:val>
            <c:numRef>
              <c:f>Arkusz1!$D$2:$D$8</c:f>
              <c:numCache>
                <c:formatCode>General</c:formatCode>
                <c:ptCount val="7"/>
                <c:pt idx="0">
                  <c:v>10</c:v>
                </c:pt>
                <c:pt idx="1">
                  <c:v>23</c:v>
                </c:pt>
                <c:pt idx="2">
                  <c:v>11</c:v>
                </c:pt>
                <c:pt idx="3">
                  <c:v>8</c:v>
                </c:pt>
                <c:pt idx="4">
                  <c:v>10</c:v>
                </c:pt>
                <c:pt idx="5">
                  <c:v>8</c:v>
                </c:pt>
                <c:pt idx="6">
                  <c:v>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D4F5-4E03-B6D2-CB79D97E418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one"/>
        <c:axId val="256135936"/>
        <c:axId val="256137472"/>
        <c:axId val="0"/>
      </c:bar3DChart>
      <c:catAx>
        <c:axId val="256135936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 rot="-5400000" vert="horz"/>
          <a:lstStyle/>
          <a:p>
            <a:pPr>
              <a:defRPr sz="1200"/>
            </a:pPr>
            <a:endParaRPr lang="pl-PL"/>
          </a:p>
        </c:txPr>
        <c:crossAx val="256137472"/>
        <c:crosses val="autoZero"/>
        <c:auto val="1"/>
        <c:lblAlgn val="ctr"/>
        <c:lblOffset val="100"/>
        <c:noMultiLvlLbl val="0"/>
      </c:catAx>
      <c:valAx>
        <c:axId val="256137472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256135936"/>
        <c:crosses val="autoZero"/>
        <c:crossBetween val="between"/>
      </c:valAx>
    </c:plotArea>
    <c:legend>
      <c:legendPos val="t"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pl-PL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2690649908122303"/>
          <c:y val="0.1764730720610623"/>
          <c:w val="0.8199519129142977"/>
          <c:h val="0.51480459647144827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Arkusz1!$B$1</c:f>
              <c:strCache>
                <c:ptCount val="1"/>
                <c:pt idx="0">
                  <c:v>Sprzedaż</c:v>
                </c:pt>
              </c:strCache>
            </c:strRef>
          </c:tx>
          <c:invertIfNegative val="0"/>
          <c:dPt>
            <c:idx val="0"/>
            <c:invertIfNegative val="0"/>
            <c:bubble3D val="0"/>
            <c:spPr>
              <a:solidFill>
                <a:srgbClr val="92D050"/>
              </a:solidFill>
            </c:spPr>
            <c:extLst>
              <c:ext xmlns:c16="http://schemas.microsoft.com/office/drawing/2014/chart" uri="{C3380CC4-5D6E-409C-BE32-E72D297353CC}">
                <c16:uniqueId val="{00000001-AB13-4998-894D-9087C669DCB6}"/>
              </c:ext>
            </c:extLst>
          </c:dPt>
          <c:dPt>
            <c:idx val="1"/>
            <c:invertIfNegative val="0"/>
            <c:bubble3D val="0"/>
            <c:spPr>
              <a:solidFill>
                <a:srgbClr val="FFC000"/>
              </a:solidFill>
            </c:spPr>
            <c:extLst>
              <c:ext xmlns:c16="http://schemas.microsoft.com/office/drawing/2014/chart" uri="{C3380CC4-5D6E-409C-BE32-E72D297353CC}">
                <c16:uniqueId val="{00000003-AB13-4998-894D-9087C669DCB6}"/>
              </c:ext>
            </c:extLst>
          </c:dPt>
          <c:dPt>
            <c:idx val="2"/>
            <c:invertIfNegative val="0"/>
            <c:bubble3D val="0"/>
            <c:spPr>
              <a:solidFill>
                <a:srgbClr val="7030A0"/>
              </a:solidFill>
            </c:spPr>
            <c:extLst>
              <c:ext xmlns:c16="http://schemas.microsoft.com/office/drawing/2014/chart" uri="{C3380CC4-5D6E-409C-BE32-E72D297353CC}">
                <c16:uniqueId val="{00000005-AB13-4998-894D-9087C669DCB6}"/>
              </c:ext>
            </c:extLst>
          </c:dPt>
          <c:dPt>
            <c:idx val="3"/>
            <c:invertIfNegative val="0"/>
            <c:bubble3D val="0"/>
            <c:spPr>
              <a:solidFill>
                <a:srgbClr val="00B0F0"/>
              </a:solidFill>
            </c:spPr>
            <c:extLst>
              <c:ext xmlns:c16="http://schemas.microsoft.com/office/drawing/2014/chart" uri="{C3380CC4-5D6E-409C-BE32-E72D297353CC}">
                <c16:uniqueId val="{00000007-AB13-4998-894D-9087C669DCB6}"/>
              </c:ext>
            </c:extLst>
          </c:dPt>
          <c:dPt>
            <c:idx val="4"/>
            <c:invertIfNegative val="0"/>
            <c:bubble3D val="0"/>
            <c:spPr>
              <a:solidFill>
                <a:srgbClr val="FF0000"/>
              </a:solidFill>
            </c:spPr>
            <c:extLst>
              <c:ext xmlns:c16="http://schemas.microsoft.com/office/drawing/2014/chart" uri="{C3380CC4-5D6E-409C-BE32-E72D297353CC}">
                <c16:uniqueId val="{00000009-AB13-4998-894D-9087C669DCB6}"/>
              </c:ext>
            </c:extLst>
          </c:dPt>
          <c:dPt>
            <c:idx val="5"/>
            <c:invertIfNegative val="0"/>
            <c:bubble3D val="0"/>
            <c:spPr>
              <a:solidFill>
                <a:schemeClr val="tx1"/>
              </a:solidFill>
            </c:spPr>
            <c:extLst>
              <c:ext xmlns:c16="http://schemas.microsoft.com/office/drawing/2014/chart" uri="{C3380CC4-5D6E-409C-BE32-E72D297353CC}">
                <c16:uniqueId val="{0000000B-FD8B-4489-A97E-0B7C50E243E9}"/>
              </c:ext>
            </c:extLst>
          </c:dPt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Arkusz1!$A$2:$A$7</c:f>
              <c:strCache>
                <c:ptCount val="6"/>
                <c:pt idx="0">
                  <c:v>Wynagrodzenia z pochodnymi</c:v>
                </c:pt>
                <c:pt idx="1">
                  <c:v>ZFŚS</c:v>
                </c:pt>
                <c:pt idx="2">
                  <c:v>Energia, gaz, woda, węgiel</c:v>
                </c:pt>
                <c:pt idx="3">
                  <c:v>Remonty</c:v>
                </c:pt>
                <c:pt idx="4">
                  <c:v>Zakup materiałów, i pomocy dydaktycznych</c:v>
                </c:pt>
                <c:pt idx="5">
                  <c:v>Pozostałe wydatki</c:v>
                </c:pt>
              </c:strCache>
            </c:strRef>
          </c:cat>
          <c:val>
            <c:numRef>
              <c:f>Arkusz1!$B$2:$B$7</c:f>
              <c:numCache>
                <c:formatCode>0.00%</c:formatCode>
                <c:ptCount val="6"/>
                <c:pt idx="0">
                  <c:v>0.88749999999999996</c:v>
                </c:pt>
                <c:pt idx="1">
                  <c:v>3.7499999999999999E-2</c:v>
                </c:pt>
                <c:pt idx="2">
                  <c:v>3.6900000000000002E-2</c:v>
                </c:pt>
                <c:pt idx="3">
                  <c:v>2.5000000000000001E-3</c:v>
                </c:pt>
                <c:pt idx="4">
                  <c:v>1.66E-2</c:v>
                </c:pt>
                <c:pt idx="5">
                  <c:v>1.8800000000000001E-2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A-AB13-4998-894D-9087C669DCB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axId val="256462208"/>
        <c:axId val="256468096"/>
      </c:barChart>
      <c:catAx>
        <c:axId val="256462208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 rot="-5400000" vert="horz"/>
          <a:lstStyle/>
          <a:p>
            <a:pPr>
              <a:defRPr sz="1400" baseline="0"/>
            </a:pPr>
            <a:endParaRPr lang="pl-PL"/>
          </a:p>
        </c:txPr>
        <c:crossAx val="256468096"/>
        <c:crossesAt val="0"/>
        <c:auto val="1"/>
        <c:lblAlgn val="ctr"/>
        <c:lblOffset val="100"/>
        <c:noMultiLvlLbl val="0"/>
      </c:catAx>
      <c:valAx>
        <c:axId val="256468096"/>
        <c:scaling>
          <c:orientation val="minMax"/>
        </c:scaling>
        <c:delete val="1"/>
        <c:axPos val="l"/>
        <c:majorGridlines>
          <c:spPr>
            <a:ln>
              <a:noFill/>
            </a:ln>
          </c:spPr>
        </c:majorGridlines>
        <c:numFmt formatCode="0.00%" sourceLinked="1"/>
        <c:majorTickMark val="none"/>
        <c:minorTickMark val="none"/>
        <c:tickLblPos val="none"/>
        <c:crossAx val="256462208"/>
        <c:crosses val="autoZero"/>
        <c:crossBetween val="between"/>
      </c:valAx>
      <c:spPr>
        <a:noFill/>
      </c:spPr>
    </c:plotArea>
    <c:plotVisOnly val="1"/>
    <c:dispBlanksAs val="gap"/>
    <c:showDLblsOverMax val="0"/>
  </c:chart>
  <c:txPr>
    <a:bodyPr/>
    <a:lstStyle/>
    <a:p>
      <a:pPr>
        <a:defRPr sz="1800" baseline="0"/>
      </a:pPr>
      <a:endParaRPr lang="pl-PL"/>
    </a:p>
  </c:txPr>
  <c:externalData r:id="rId1">
    <c:autoUpdate val="0"/>
  </c:externalData>
  <c:userShapes r:id="rId2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9.0165455870756903E-2"/>
          <c:y val="9.3595464701452927E-2"/>
          <c:w val="0.90983444859403084"/>
          <c:h val="0.57080939419429588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Arkusz1!$B$2</c:f>
              <c:strCache>
                <c:ptCount val="1"/>
                <c:pt idx="0">
                  <c:v>2019/2020</c:v>
                </c:pt>
              </c:strCache>
            </c:strRef>
          </c:tx>
          <c:spPr>
            <a:solidFill>
              <a:srgbClr val="FFC000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vert="horz"/>
              <a:lstStyle/>
              <a:p>
                <a:pPr>
                  <a:defRPr sz="1200"/>
                </a:pPr>
                <a:endParaRPr lang="pl-P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Arkusz1!$A$3</c:f>
              <c:strCache>
                <c:ptCount val="1"/>
                <c:pt idx="0">
                  <c:v>LICZBA UCZNIÓW</c:v>
                </c:pt>
              </c:strCache>
            </c:strRef>
          </c:cat>
          <c:val>
            <c:numRef>
              <c:f>Arkusz1!$B$3</c:f>
              <c:numCache>
                <c:formatCode>General</c:formatCode>
                <c:ptCount val="1"/>
                <c:pt idx="0">
                  <c:v>85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896-453B-A2C0-7497CA2029BA}"/>
            </c:ext>
          </c:extLst>
        </c:ser>
        <c:ser>
          <c:idx val="1"/>
          <c:order val="1"/>
          <c:tx>
            <c:strRef>
              <c:f>Arkusz1!$C$2</c:f>
              <c:strCache>
                <c:ptCount val="1"/>
                <c:pt idx="0">
                  <c:v>2020/2021</c:v>
                </c:pt>
              </c:strCache>
            </c:strRef>
          </c:tx>
          <c:spPr>
            <a:solidFill>
              <a:srgbClr val="92D050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vert="horz"/>
              <a:lstStyle/>
              <a:p>
                <a:pPr>
                  <a:defRPr sz="1200"/>
                </a:pPr>
                <a:endParaRPr lang="pl-P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Arkusz1!$A$3</c:f>
              <c:strCache>
                <c:ptCount val="1"/>
                <c:pt idx="0">
                  <c:v>LICZBA UCZNIÓW</c:v>
                </c:pt>
              </c:strCache>
            </c:strRef>
          </c:cat>
          <c:val>
            <c:numRef>
              <c:f>Arkusz1!$C$3</c:f>
              <c:numCache>
                <c:formatCode>General</c:formatCode>
                <c:ptCount val="1"/>
                <c:pt idx="0">
                  <c:v>88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5896-453B-A2C0-7497CA2029BA}"/>
            </c:ext>
          </c:extLst>
        </c:ser>
        <c:ser>
          <c:idx val="2"/>
          <c:order val="2"/>
          <c:tx>
            <c:strRef>
              <c:f>Arkusz1!$D$2</c:f>
              <c:strCache>
                <c:ptCount val="1"/>
                <c:pt idx="0">
                  <c:v>2021/2022</c:v>
                </c:pt>
              </c:strCache>
            </c:strRef>
          </c:tx>
          <c:spPr>
            <a:solidFill>
              <a:srgbClr val="7030A0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vert="horz"/>
              <a:lstStyle/>
              <a:p>
                <a:pPr>
                  <a:defRPr sz="1400" b="1" u="sng"/>
                </a:pPr>
                <a:endParaRPr lang="pl-P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Arkusz1!$A$3</c:f>
              <c:strCache>
                <c:ptCount val="1"/>
                <c:pt idx="0">
                  <c:v>LICZBA UCZNIÓW</c:v>
                </c:pt>
              </c:strCache>
            </c:strRef>
          </c:cat>
          <c:val>
            <c:numRef>
              <c:f>Arkusz1!$D$3</c:f>
              <c:numCache>
                <c:formatCode>General</c:formatCode>
                <c:ptCount val="1"/>
                <c:pt idx="0">
                  <c:v>98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5896-453B-A2C0-7497CA2029B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one"/>
        <c:axId val="256284928"/>
        <c:axId val="256180224"/>
        <c:axId val="0"/>
      </c:bar3DChart>
      <c:catAx>
        <c:axId val="256284928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 rot="0" vert="horz"/>
          <a:lstStyle/>
          <a:p>
            <a:pPr>
              <a:defRPr sz="1800" b="1"/>
            </a:pPr>
            <a:endParaRPr lang="pl-PL"/>
          </a:p>
        </c:txPr>
        <c:crossAx val="256180224"/>
        <c:crosses val="autoZero"/>
        <c:auto val="1"/>
        <c:lblAlgn val="ctr"/>
        <c:lblOffset val="100"/>
        <c:noMultiLvlLbl val="0"/>
      </c:catAx>
      <c:valAx>
        <c:axId val="256180224"/>
        <c:scaling>
          <c:orientation val="minMax"/>
        </c:scaling>
        <c:delete val="0"/>
        <c:axPos val="l"/>
        <c:majorGridlines>
          <c:spPr>
            <a:ln>
              <a:noFill/>
            </a:ln>
          </c:spPr>
        </c:majorGridlines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800"/>
            </a:pPr>
            <a:endParaRPr lang="pl-PL"/>
          </a:p>
        </c:txPr>
        <c:crossAx val="256284928"/>
        <c:crosses val="autoZero"/>
        <c:crossBetween val="between"/>
      </c:valAx>
    </c:plotArea>
    <c:legend>
      <c:legendPos val="b"/>
      <c:overlay val="0"/>
      <c:txPr>
        <a:bodyPr/>
        <a:lstStyle/>
        <a:p>
          <a:pPr>
            <a:defRPr sz="1100"/>
          </a:pPr>
          <a:endParaRPr lang="pl-PL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pl-PL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  <c:spPr>
        <a:noFill/>
      </c:spPr>
    </c:sideWall>
    <c:backWall>
      <c:thickness val="0"/>
      <c:spPr>
        <a:noFill/>
      </c:spPr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Arkusz1!$B$1</c:f>
              <c:strCache>
                <c:ptCount val="1"/>
                <c:pt idx="0">
                  <c:v>2019/2020</c:v>
                </c:pt>
              </c:strCache>
            </c:strRef>
          </c:tx>
          <c:spPr>
            <a:solidFill>
              <a:srgbClr val="FFC000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Arkusz1!$A$2</c:f>
              <c:strCache>
                <c:ptCount val="1"/>
                <c:pt idx="0">
                  <c:v>LICZBA ODDZIAŁÓW</c:v>
                </c:pt>
              </c:strCache>
            </c:strRef>
          </c:cat>
          <c:val>
            <c:numRef>
              <c:f>Arkusz1!$B$2</c:f>
              <c:numCache>
                <c:formatCode>General</c:formatCode>
                <c:ptCount val="1"/>
                <c:pt idx="0">
                  <c:v>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9C5-4CD4-AC33-6406AC6C66D3}"/>
            </c:ext>
          </c:extLst>
        </c:ser>
        <c:ser>
          <c:idx val="1"/>
          <c:order val="1"/>
          <c:tx>
            <c:strRef>
              <c:f>Arkusz1!$C$1</c:f>
              <c:strCache>
                <c:ptCount val="1"/>
                <c:pt idx="0">
                  <c:v>2020/2021</c:v>
                </c:pt>
              </c:strCache>
            </c:strRef>
          </c:tx>
          <c:spPr>
            <a:solidFill>
              <a:srgbClr val="92D050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Arkusz1!$A$2</c:f>
              <c:strCache>
                <c:ptCount val="1"/>
                <c:pt idx="0">
                  <c:v>LICZBA ODDZIAŁÓW</c:v>
                </c:pt>
              </c:strCache>
            </c:strRef>
          </c:cat>
          <c:val>
            <c:numRef>
              <c:f>Arkusz1!$C$2</c:f>
              <c:numCache>
                <c:formatCode>General</c:formatCode>
                <c:ptCount val="1"/>
                <c:pt idx="0">
                  <c:v>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29C5-4CD4-AC33-6406AC6C66D3}"/>
            </c:ext>
          </c:extLst>
        </c:ser>
        <c:ser>
          <c:idx val="2"/>
          <c:order val="2"/>
          <c:tx>
            <c:strRef>
              <c:f>Arkusz1!$D$1</c:f>
              <c:strCache>
                <c:ptCount val="1"/>
                <c:pt idx="0">
                  <c:v>2021/2022</c:v>
                </c:pt>
              </c:strCache>
            </c:strRef>
          </c:tx>
          <c:spPr>
            <a:solidFill>
              <a:srgbClr val="7030A0"/>
            </a:solidFill>
          </c:spPr>
          <c:invertIfNegative val="0"/>
          <c:dLbls>
            <c:dLbl>
              <c:idx val="0"/>
              <c:layout>
                <c:manualLayout>
                  <c:x val="3.3917171596318359E-2"/>
                  <c:y val="-0.2155624683677122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29C5-4CD4-AC33-6406AC6C66D3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Arkusz1!$A$2</c:f>
              <c:strCache>
                <c:ptCount val="1"/>
                <c:pt idx="0">
                  <c:v>LICZBA ODDZIAŁÓW</c:v>
                </c:pt>
              </c:strCache>
            </c:strRef>
          </c:cat>
          <c:val>
            <c:numRef>
              <c:f>Arkusz1!$D$2</c:f>
              <c:numCache>
                <c:formatCode>General</c:formatCode>
                <c:ptCount val="1"/>
                <c:pt idx="0">
                  <c:v>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29C5-4CD4-AC33-6406AC6C66D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one"/>
        <c:axId val="256213376"/>
        <c:axId val="256214912"/>
        <c:axId val="0"/>
      </c:bar3DChart>
      <c:catAx>
        <c:axId val="256213376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b="1" i="0" baseline="0"/>
            </a:pPr>
            <a:endParaRPr lang="pl-PL"/>
          </a:p>
        </c:txPr>
        <c:crossAx val="256214912"/>
        <c:crosses val="autoZero"/>
        <c:auto val="1"/>
        <c:lblAlgn val="ctr"/>
        <c:lblOffset val="100"/>
        <c:noMultiLvlLbl val="0"/>
      </c:catAx>
      <c:valAx>
        <c:axId val="256214912"/>
        <c:scaling>
          <c:orientation val="minMax"/>
        </c:scaling>
        <c:delete val="0"/>
        <c:axPos val="l"/>
        <c:majorGridlines>
          <c:spPr>
            <a:ln>
              <a:noFill/>
            </a:ln>
          </c:spPr>
        </c:majorGridlines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800" baseline="0"/>
            </a:pPr>
            <a:endParaRPr lang="pl-PL"/>
          </a:p>
        </c:txPr>
        <c:crossAx val="256213376"/>
        <c:crosses val="autoZero"/>
        <c:crossBetween val="between"/>
      </c:valAx>
    </c:plotArea>
    <c:legend>
      <c:legendPos val="b"/>
      <c:overlay val="0"/>
      <c:txPr>
        <a:bodyPr/>
        <a:lstStyle/>
        <a:p>
          <a:pPr>
            <a:defRPr sz="1100" baseline="0"/>
          </a:pPr>
          <a:endParaRPr lang="pl-PL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pl-PL"/>
    </a:p>
  </c:tx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Arkusz1!$B$1</c:f>
              <c:strCache>
                <c:ptCount val="1"/>
                <c:pt idx="0">
                  <c:v>PROGNOZA LICZBY UCZNIÓW NA KOLEJNE LATA W SZKOŁACH PODSTAWOWYCH </c:v>
                </c:pt>
              </c:strCache>
            </c:strRef>
          </c:tx>
          <c:spPr>
            <a:solidFill>
              <a:srgbClr val="00B050"/>
            </a:solidFill>
            <a:ln w="19050">
              <a:solidFill>
                <a:schemeClr val="lt1"/>
              </a:solidFill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sng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l-P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Arkusz1!$A$2:$A$8</c:f>
              <c:strCache>
                <c:ptCount val="6"/>
                <c:pt idx="0">
                  <c:v>rok szkolny 2026/2027</c:v>
                </c:pt>
                <c:pt idx="1">
                  <c:v>rok skolny 2025/2026</c:v>
                </c:pt>
                <c:pt idx="2">
                  <c:v>rok szkolny 2024/2025</c:v>
                </c:pt>
                <c:pt idx="3">
                  <c:v>rok szkolny 2023/2024</c:v>
                </c:pt>
                <c:pt idx="4">
                  <c:v>rok szkolny 2022/2023</c:v>
                </c:pt>
                <c:pt idx="5">
                  <c:v>rok szkolny 2021/2022</c:v>
                </c:pt>
              </c:strCache>
            </c:strRef>
          </c:cat>
          <c:val>
            <c:numRef>
              <c:f>Arkusz1!$B$2:$B$8</c:f>
              <c:numCache>
                <c:formatCode>General</c:formatCode>
                <c:ptCount val="7"/>
                <c:pt idx="0">
                  <c:v>1225</c:v>
                </c:pt>
                <c:pt idx="1">
                  <c:v>1215</c:v>
                </c:pt>
                <c:pt idx="2">
                  <c:v>1234</c:v>
                </c:pt>
                <c:pt idx="3">
                  <c:v>1171</c:v>
                </c:pt>
                <c:pt idx="4">
                  <c:v>1218</c:v>
                </c:pt>
                <c:pt idx="5">
                  <c:v>1283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077-4CC6-B85E-A47E4D81872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55968384"/>
        <c:axId val="255966592"/>
      </c:barChart>
      <c:valAx>
        <c:axId val="255966592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  <c:crossAx val="255968384"/>
        <c:crosses val="autoZero"/>
        <c:crossBetween val="between"/>
      </c:valAx>
      <c:catAx>
        <c:axId val="255968384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  <c:crossAx val="255966592"/>
        <c:crosses val="autoZero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legend>
      <c:legendPos val="t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pl-PL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pl-PL"/>
    </a:p>
  </c:txPr>
  <c:externalData r:id="rId3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6"/>
    </mc:Choice>
    <mc:Fallback>
      <c:style val="6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8096640704584214"/>
          <c:y val="0.29819485161947951"/>
          <c:w val="0.50195605643111885"/>
          <c:h val="0.82120428888515784"/>
        </c:manualLayout>
      </c:layout>
      <c:pieChart>
        <c:varyColors val="1"/>
        <c:ser>
          <c:idx val="0"/>
          <c:order val="0"/>
          <c:tx>
            <c:strRef>
              <c:f>Arkusz1!$B$1</c:f>
              <c:strCache>
                <c:ptCount val="1"/>
                <c:pt idx="0">
                  <c:v>Kolumna1</c:v>
                </c:pt>
              </c:strCache>
            </c:strRef>
          </c:tx>
          <c:dPt>
            <c:idx val="0"/>
            <c:bubble3D val="0"/>
            <c:spPr>
              <a:solidFill>
                <a:srgbClr val="FFC000"/>
              </a:solidFill>
            </c:spPr>
            <c:extLst>
              <c:ext xmlns:c16="http://schemas.microsoft.com/office/drawing/2014/chart" uri="{C3380CC4-5D6E-409C-BE32-E72D297353CC}">
                <c16:uniqueId val="{00000001-1734-4A30-B603-BC1BF3AD760F}"/>
              </c:ext>
            </c:extLst>
          </c:dPt>
          <c:dPt>
            <c:idx val="1"/>
            <c:bubble3D val="0"/>
            <c:spPr>
              <a:solidFill>
                <a:srgbClr val="92D050"/>
              </a:solidFill>
            </c:spPr>
            <c:extLst>
              <c:ext xmlns:c16="http://schemas.microsoft.com/office/drawing/2014/chart" uri="{C3380CC4-5D6E-409C-BE32-E72D297353CC}">
                <c16:uniqueId val="{00000003-1734-4A30-B603-BC1BF3AD760F}"/>
              </c:ext>
            </c:extLst>
          </c:dPt>
          <c:dPt>
            <c:idx val="2"/>
            <c:bubble3D val="0"/>
            <c:spPr>
              <a:solidFill>
                <a:srgbClr val="00B0F0"/>
              </a:solidFill>
            </c:spPr>
            <c:extLst>
              <c:ext xmlns:c16="http://schemas.microsoft.com/office/drawing/2014/chart" uri="{C3380CC4-5D6E-409C-BE32-E72D297353CC}">
                <c16:uniqueId val="{00000005-1734-4A30-B603-BC1BF3AD760F}"/>
              </c:ext>
            </c:extLst>
          </c:dPt>
          <c:dPt>
            <c:idx val="3"/>
            <c:bubble3D val="0"/>
            <c:spPr>
              <a:solidFill>
                <a:srgbClr val="FF0000"/>
              </a:solidFill>
            </c:spPr>
            <c:extLst>
              <c:ext xmlns:c16="http://schemas.microsoft.com/office/drawing/2014/chart" uri="{C3380CC4-5D6E-409C-BE32-E72D297353CC}">
                <c16:uniqueId val="{00000007-1734-4A30-B603-BC1BF3AD760F}"/>
              </c:ext>
            </c:extLst>
          </c:dPt>
          <c:dPt>
            <c:idx val="4"/>
            <c:bubble3D val="0"/>
            <c:spPr>
              <a:solidFill>
                <a:srgbClr val="7030A0"/>
              </a:solidFill>
            </c:spPr>
            <c:extLst>
              <c:ext xmlns:c16="http://schemas.microsoft.com/office/drawing/2014/chart" uri="{C3380CC4-5D6E-409C-BE32-E72D297353CC}">
                <c16:uniqueId val="{00000009-1734-4A30-B603-BC1BF3AD760F}"/>
              </c:ext>
            </c:extLst>
          </c:dPt>
          <c:dLbls>
            <c:dLbl>
              <c:idx val="0"/>
              <c:layout>
                <c:manualLayout>
                  <c:x val="4.312997085118643E-2"/>
                  <c:y val="-1.9631259147636786E-2"/>
                </c:manualLayout>
              </c:layout>
              <c:tx>
                <c:rich>
                  <a:bodyPr wrap="square" lIns="38100" tIns="19050" rIns="38100" bIns="19050" anchor="ctr">
                    <a:noAutofit/>
                  </a:bodyPr>
                  <a:lstStyle/>
                  <a:p>
                    <a:pPr>
                      <a:defRPr>
                        <a:solidFill>
                          <a:srgbClr val="FF0000"/>
                        </a:solidFill>
                      </a:defRPr>
                    </a:pPr>
                    <a:r>
                      <a:rPr lang="pl-PL" sz="900" dirty="0">
                        <a:solidFill>
                          <a:schemeClr val="tx1"/>
                        </a:solidFill>
                      </a:rPr>
                      <a:t>Odpłatność za ponad podstawę w przedszkolach i punktach przedszkolnych
</a:t>
                    </a:r>
                    <a:r>
                      <a:rPr lang="pl-PL" sz="900" b="1" dirty="0">
                        <a:solidFill>
                          <a:schemeClr val="tx1"/>
                        </a:solidFill>
                      </a:rPr>
                      <a:t>22,19 %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6150944255912006"/>
                      <c:h val="0.21936242793406724"/>
                    </c:manualLayout>
                  </c15:layout>
                  <c15:showDataLabelsRange val="0"/>
                </c:ext>
                <c:ext xmlns:c16="http://schemas.microsoft.com/office/drawing/2014/chart" uri="{C3380CC4-5D6E-409C-BE32-E72D297353CC}">
                  <c16:uniqueId val="{00000001-1734-4A30-B603-BC1BF3AD760F}"/>
                </c:ext>
              </c:extLst>
            </c:dLbl>
            <c:dLbl>
              <c:idx val="1"/>
              <c:layout>
                <c:manualLayout>
                  <c:x val="1.8869362247394009E-2"/>
                  <c:y val="2.8042447684571378E-3"/>
                </c:manualLayout>
              </c:layout>
              <c:tx>
                <c:rich>
                  <a:bodyPr wrap="square" lIns="38100" tIns="19050" rIns="38100" bIns="19050" anchor="ctr">
                    <a:noAutofit/>
                  </a:bodyPr>
                  <a:lstStyle/>
                  <a:p>
                    <a:pPr>
                      <a:defRPr>
                        <a:solidFill>
                          <a:srgbClr val="FF0000"/>
                        </a:solidFill>
                      </a:defRPr>
                    </a:pPr>
                    <a:r>
                      <a:rPr lang="pl-PL" sz="900" baseline="0" dirty="0">
                        <a:solidFill>
                          <a:schemeClr val="tx1"/>
                        </a:solidFill>
                      </a:rPr>
                      <a:t>Najem (sale gimnastyczne, stołówki, sale lekcyjne, banery)
</a:t>
                    </a:r>
                    <a:r>
                      <a:rPr lang="pl-PL" sz="900" b="1" baseline="0" dirty="0">
                        <a:solidFill>
                          <a:schemeClr val="tx1"/>
                        </a:solidFill>
                      </a:rPr>
                      <a:t>29,11 %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9183142690259306"/>
                      <c:h val="0.15771980844499417"/>
                    </c:manualLayout>
                  </c15:layout>
                  <c15:showDataLabelsRange val="0"/>
                </c:ext>
                <c:ext xmlns:c16="http://schemas.microsoft.com/office/drawing/2014/chart" uri="{C3380CC4-5D6E-409C-BE32-E72D297353CC}">
                  <c16:uniqueId val="{00000003-1734-4A30-B603-BC1BF3AD760F}"/>
                </c:ext>
              </c:extLst>
            </c:dLbl>
            <c:dLbl>
              <c:idx val="2"/>
              <c:layout>
                <c:manualLayout>
                  <c:x val="-8.8955352626778658E-2"/>
                  <c:y val="-1.6003340626416035E-2"/>
                </c:manualLayout>
              </c:layout>
              <c:tx>
                <c:rich>
                  <a:bodyPr/>
                  <a:lstStyle/>
                  <a:p>
                    <a:pPr>
                      <a:defRPr b="0">
                        <a:solidFill>
                          <a:srgbClr val="FF0000"/>
                        </a:solidFill>
                      </a:defRPr>
                    </a:pPr>
                    <a:r>
                      <a:rPr lang="pl-PL" sz="900" b="0" dirty="0">
                        <a:solidFill>
                          <a:schemeClr val="tx1"/>
                        </a:solidFill>
                      </a:rPr>
                      <a:t>Media (sale gimnastyczne, stołówki,sale lekcyjne)
</a:t>
                    </a:r>
                    <a:r>
                      <a:rPr lang="pl-PL" sz="900" b="1" dirty="0">
                        <a:solidFill>
                          <a:schemeClr val="tx1"/>
                        </a:solidFill>
                      </a:rPr>
                      <a:t>16,83</a:t>
                    </a:r>
                    <a:r>
                      <a:rPr lang="pl-PL" sz="900" b="1" baseline="0" dirty="0">
                        <a:solidFill>
                          <a:schemeClr val="tx1"/>
                        </a:solidFill>
                      </a:rPr>
                      <a:t> </a:t>
                    </a:r>
                    <a:r>
                      <a:rPr lang="pl-PL" sz="900" b="1" dirty="0">
                        <a:solidFill>
                          <a:schemeClr val="tx1"/>
                        </a:solidFill>
                      </a:rPr>
                      <a:t>%</a:t>
                    </a:r>
                  </a:p>
                </c:rich>
              </c:tx>
              <c:spPr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889352533929756"/>
                      <c:h val="0.12622148830118282"/>
                    </c:manualLayout>
                  </c15:layout>
                  <c15:showDataLabelsRange val="0"/>
                </c:ext>
                <c:ext xmlns:c16="http://schemas.microsoft.com/office/drawing/2014/chart" uri="{C3380CC4-5D6E-409C-BE32-E72D297353CC}">
                  <c16:uniqueId val="{00000005-1734-4A30-B603-BC1BF3AD760F}"/>
                </c:ext>
              </c:extLst>
            </c:dLbl>
            <c:dLbl>
              <c:idx val="3"/>
              <c:layout>
                <c:manualLayout>
                  <c:x val="-8.8398610926273435E-2"/>
                  <c:y val="5.8363799693142882E-4"/>
                </c:manualLayout>
              </c:layout>
              <c:tx>
                <c:rich>
                  <a:bodyPr/>
                  <a:lstStyle/>
                  <a:p>
                    <a:r>
                      <a:rPr lang="en-US" sz="900" b="0" dirty="0">
                        <a:solidFill>
                          <a:schemeClr val="tx1"/>
                        </a:solidFill>
                      </a:rPr>
                      <a:t>Odsetki</a:t>
                    </a:r>
                    <a:r>
                      <a:rPr lang="en-US" sz="900" b="0" baseline="0" dirty="0">
                        <a:solidFill>
                          <a:schemeClr val="tx1"/>
                        </a:solidFill>
                      </a:rPr>
                      <a:t> </a:t>
                    </a:r>
                  </a:p>
                  <a:p>
                    <a:r>
                      <a:rPr lang="en-US" sz="900" b="1" baseline="0" dirty="0">
                        <a:solidFill>
                          <a:schemeClr val="tx1"/>
                        </a:solidFill>
                      </a:rPr>
                      <a:t>3,92%</a:t>
                    </a:r>
                    <a:endParaRPr lang="en-US" sz="900" b="1" dirty="0">
                      <a:solidFill>
                        <a:schemeClr val="tx1"/>
                      </a:solidFill>
                    </a:endParaRPr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7-1734-4A30-B603-BC1BF3AD760F}"/>
                </c:ext>
              </c:extLst>
            </c:dLbl>
            <c:dLbl>
              <c:idx val="4"/>
              <c:layout>
                <c:manualLayout>
                  <c:x val="9.2623310433271544E-2"/>
                  <c:y val="-0.14695691332587568"/>
                </c:manualLayout>
              </c:layout>
              <c:tx>
                <c:rich>
                  <a:bodyPr/>
                  <a:lstStyle/>
                  <a:p>
                    <a:pPr>
                      <a:defRPr b="0">
                        <a:solidFill>
                          <a:srgbClr val="FF0000"/>
                        </a:solidFill>
                      </a:defRPr>
                    </a:pPr>
                    <a:r>
                      <a:rPr lang="pl-PL" sz="900" b="0" dirty="0" err="1">
                        <a:solidFill>
                          <a:schemeClr val="tx1"/>
                        </a:solidFill>
                      </a:rPr>
                      <a:t>Pozostałe</a:t>
                    </a:r>
                    <a:r>
                      <a:rPr lang="pl-PL" sz="900" b="0" dirty="0">
                        <a:solidFill>
                          <a:schemeClr val="tx1"/>
                        </a:solidFill>
                      </a:rPr>
                      <a:t> </a:t>
                    </a:r>
                    <a:r>
                      <a:rPr lang="pl-PL" sz="900" b="0" dirty="0" err="1">
                        <a:solidFill>
                          <a:schemeClr val="tx1"/>
                        </a:solidFill>
                      </a:rPr>
                      <a:t>dochody</a:t>
                    </a:r>
                    <a:r>
                      <a:rPr lang="pl-PL" sz="900" b="0" dirty="0">
                        <a:solidFill>
                          <a:schemeClr val="tx1"/>
                        </a:solidFill>
                      </a:rPr>
                      <a:t>
( w tym min. kwota wpłaty rodziców na wycieczki w ramach programu</a:t>
                    </a:r>
                    <a:r>
                      <a:rPr lang="pl-PL" sz="900" b="0" baseline="0" dirty="0">
                        <a:solidFill>
                          <a:schemeClr val="tx1"/>
                        </a:solidFill>
                      </a:rPr>
                      <a:t> Odkrywamy Małopolskę, Poznaj Polskę)</a:t>
                    </a:r>
                  </a:p>
                  <a:p>
                    <a:pPr>
                      <a:defRPr b="0">
                        <a:solidFill>
                          <a:srgbClr val="FF0000"/>
                        </a:solidFill>
                      </a:defRPr>
                    </a:pPr>
                    <a:r>
                      <a:rPr lang="pl-PL" sz="900" b="1" baseline="0" dirty="0">
                        <a:solidFill>
                          <a:schemeClr val="tx1"/>
                        </a:solidFill>
                      </a:rPr>
                      <a:t>27,95%</a:t>
                    </a:r>
                    <a:endParaRPr lang="pl-PL" sz="900" b="1" dirty="0">
                      <a:solidFill>
                        <a:schemeClr val="tx1"/>
                      </a:solidFill>
                    </a:endParaRPr>
                  </a:p>
                </c:rich>
              </c:tx>
              <c:spPr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5443477769917311"/>
                      <c:h val="0.23804573588754044"/>
                    </c:manualLayout>
                  </c15:layout>
                  <c15:showDataLabelsRange val="0"/>
                </c:ext>
                <c:ext xmlns:c16="http://schemas.microsoft.com/office/drawing/2014/chart" uri="{C3380CC4-5D6E-409C-BE32-E72D297353CC}">
                  <c16:uniqueId val="{00000009-1734-4A30-B603-BC1BF3AD760F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>
                    <a:solidFill>
                      <a:srgbClr val="FF0000"/>
                    </a:solidFill>
                  </a:defRPr>
                </a:pPr>
                <a:endParaRPr lang="pl-PL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Arkusz1!$A$2:$A$6</c:f>
              <c:strCache>
                <c:ptCount val="5"/>
                <c:pt idx="0">
                  <c:v>Odpłatność za ponad podstawę w przedszkolach i punktach przedszkolnych</c:v>
                </c:pt>
                <c:pt idx="1">
                  <c:v>Najem (sale gimnastyczne, stołówki,sale lekcyjne, banery)</c:v>
                </c:pt>
                <c:pt idx="2">
                  <c:v>Media (sale gimnastyczne, stołówki,sale lekcyjne)</c:v>
                </c:pt>
                <c:pt idx="3">
                  <c:v>Odsetki</c:v>
                </c:pt>
                <c:pt idx="4">
                  <c:v>Pozostałe dochody ( min. Wpłaty rodziców na wycieczki w ramach programu Odkrywamy Małopolskę oraz Poznaj Polskę)</c:v>
                </c:pt>
              </c:strCache>
            </c:strRef>
          </c:cat>
          <c:val>
            <c:numRef>
              <c:f>Arkusz1!$B$2:$B$6</c:f>
              <c:numCache>
                <c:formatCode>0.00%</c:formatCode>
                <c:ptCount val="5"/>
                <c:pt idx="0">
                  <c:v>0.22189999999999999</c:v>
                </c:pt>
                <c:pt idx="1">
                  <c:v>0.29110000000000003</c:v>
                </c:pt>
                <c:pt idx="2">
                  <c:v>0.16830000000000001</c:v>
                </c:pt>
                <c:pt idx="3">
                  <c:v>3.9199999999999999E-2</c:v>
                </c:pt>
                <c:pt idx="4">
                  <c:v>0.27950000000000003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A-1734-4A30-B603-BC1BF3AD760F}"/>
            </c:ext>
          </c:extLst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0"/>
        </c:dLbls>
        <c:firstSliceAng val="0"/>
      </c:pieChart>
    </c:plotArea>
    <c:plotVisOnly val="1"/>
    <c:dispBlanksAs val="gap"/>
    <c:showDLblsOverMax val="0"/>
  </c:chart>
  <c:txPr>
    <a:bodyPr/>
    <a:lstStyle/>
    <a:p>
      <a:pPr>
        <a:defRPr sz="1800"/>
      </a:pPr>
      <a:endParaRPr lang="pl-PL"/>
    </a:p>
  </c:txPr>
  <c:externalData r:id="rId1">
    <c:autoUpdate val="0"/>
  </c:externalData>
  <c:userShapes r:id="rId2"/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7268086665584165"/>
          <c:y val="0.2080697630818798"/>
          <c:w val="0.79001024458820823"/>
          <c:h val="0.4368548170573640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Arkusz1!$B$1</c:f>
              <c:strCache>
                <c:ptCount val="1"/>
                <c:pt idx="0">
                  <c:v>%</c:v>
                </c:pt>
              </c:strCache>
            </c:strRef>
          </c:tx>
          <c:spPr>
            <a:solidFill>
              <a:srgbClr val="FFC00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l-P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Arkusz1!$A$2:$A$13</c:f>
              <c:strCache>
                <c:ptCount val="11"/>
                <c:pt idx="0">
                  <c:v>Województwo</c:v>
                </c:pt>
                <c:pt idx="1">
                  <c:v>Powiat</c:v>
                </c:pt>
                <c:pt idx="2">
                  <c:v>Miasto</c:v>
                </c:pt>
                <c:pt idx="3">
                  <c:v>Obszar wiejski</c:v>
                </c:pt>
                <c:pt idx="4">
                  <c:v>SP1</c:v>
                </c:pt>
                <c:pt idx="5">
                  <c:v>SP2</c:v>
                </c:pt>
                <c:pt idx="6">
                  <c:v>SP3</c:v>
                </c:pt>
                <c:pt idx="7">
                  <c:v>SP4</c:v>
                </c:pt>
                <c:pt idx="8">
                  <c:v>SP Chabówka</c:v>
                </c:pt>
                <c:pt idx="9">
                  <c:v>SP Ponice</c:v>
                </c:pt>
                <c:pt idx="10">
                  <c:v>SP Rdzawka</c:v>
                </c:pt>
              </c:strCache>
            </c:strRef>
          </c:cat>
          <c:val>
            <c:numRef>
              <c:f>Arkusz1!$B$2:$B$13</c:f>
              <c:numCache>
                <c:formatCode>0%</c:formatCode>
                <c:ptCount val="12"/>
                <c:pt idx="0">
                  <c:v>0.62</c:v>
                </c:pt>
                <c:pt idx="1">
                  <c:v>0.6</c:v>
                </c:pt>
                <c:pt idx="2">
                  <c:v>0.59</c:v>
                </c:pt>
                <c:pt idx="3">
                  <c:v>0.56999999999999995</c:v>
                </c:pt>
                <c:pt idx="4">
                  <c:v>0.52</c:v>
                </c:pt>
                <c:pt idx="5">
                  <c:v>0.61</c:v>
                </c:pt>
                <c:pt idx="6">
                  <c:v>0.61</c:v>
                </c:pt>
                <c:pt idx="7">
                  <c:v>0.66</c:v>
                </c:pt>
                <c:pt idx="8">
                  <c:v>0.6</c:v>
                </c:pt>
                <c:pt idx="9">
                  <c:v>0.62</c:v>
                </c:pt>
                <c:pt idx="10">
                  <c:v>0.51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6B8-4130-ACFE-E8FD89B190C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256738816"/>
        <c:axId val="256740736"/>
      </c:barChart>
      <c:catAx>
        <c:axId val="256738816"/>
        <c:scaling>
          <c:orientation val="minMax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pl-PL" sz="1400" dirty="0">
                    <a:solidFill>
                      <a:schemeClr val="tx1"/>
                    </a:solidFill>
                  </a:rPr>
                  <a:t>Procentowe wyniki</a:t>
                </a:r>
              </a:p>
            </c:rich>
          </c:tx>
          <c:layout>
            <c:manualLayout>
              <c:xMode val="edge"/>
              <c:yMode val="edge"/>
              <c:x val="0.30811774119114971"/>
              <c:y val="6.6440534385067704E-3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400" b="0" i="0" u="none" strike="noStrik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pPr>
              <a:endParaRPr lang="pl-PL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  <c:crossAx val="256740736"/>
        <c:crosses val="autoZero"/>
        <c:auto val="1"/>
        <c:lblAlgn val="ctr"/>
        <c:lblOffset val="100"/>
        <c:noMultiLvlLbl val="0"/>
      </c:catAx>
      <c:valAx>
        <c:axId val="25674073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  <c:crossAx val="25673881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pl-PL"/>
    </a:p>
  </c:txPr>
  <c:externalData r:id="rId3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pl-PL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Arkusz1!$B$1</c:f>
              <c:strCache>
                <c:ptCount val="1"/>
                <c:pt idx="0">
                  <c:v>Staniny</c:v>
                </c:pt>
              </c:strCache>
            </c:strRef>
          </c:tx>
          <c:spPr>
            <a:solidFill>
              <a:srgbClr val="FFC00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l-P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Arkusz1!$A$2:$A$9</c:f>
              <c:strCache>
                <c:ptCount val="7"/>
                <c:pt idx="0">
                  <c:v>SP1</c:v>
                </c:pt>
                <c:pt idx="1">
                  <c:v>SP2</c:v>
                </c:pt>
                <c:pt idx="2">
                  <c:v>SP3</c:v>
                </c:pt>
                <c:pt idx="3">
                  <c:v>SP4</c:v>
                </c:pt>
                <c:pt idx="4">
                  <c:v>SP Chabówka</c:v>
                </c:pt>
                <c:pt idx="5">
                  <c:v>SP Ponice</c:v>
                </c:pt>
                <c:pt idx="6">
                  <c:v>SP Rdzawka</c:v>
                </c:pt>
              </c:strCache>
            </c:strRef>
          </c:cat>
          <c:val>
            <c:numRef>
              <c:f>Arkusz1!$B$2:$B$9</c:f>
              <c:numCache>
                <c:formatCode>0</c:formatCode>
                <c:ptCount val="8"/>
                <c:pt idx="0">
                  <c:v>3</c:v>
                </c:pt>
                <c:pt idx="1">
                  <c:v>6</c:v>
                </c:pt>
                <c:pt idx="2">
                  <c:v>6</c:v>
                </c:pt>
                <c:pt idx="3">
                  <c:v>7</c:v>
                </c:pt>
                <c:pt idx="4">
                  <c:v>5</c:v>
                </c:pt>
                <c:pt idx="5">
                  <c:v>6</c:v>
                </c:pt>
                <c:pt idx="6">
                  <c:v>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6BE1-4868-AE3B-C1F48826756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256823296"/>
        <c:axId val="256824832"/>
      </c:barChart>
      <c:catAx>
        <c:axId val="25682329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  <c:crossAx val="256824832"/>
        <c:crosses val="autoZero"/>
        <c:auto val="1"/>
        <c:lblAlgn val="ctr"/>
        <c:lblOffset val="100"/>
        <c:noMultiLvlLbl val="0"/>
      </c:catAx>
      <c:valAx>
        <c:axId val="25682483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  <c:crossAx val="25682329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pl-PL"/>
    </a:p>
  </c:txPr>
  <c:externalData r:id="rId3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pl-PL" sz="1400" dirty="0">
                <a:solidFill>
                  <a:schemeClr val="tx1"/>
                </a:solidFill>
              </a:rPr>
              <a:t>Procentowe</a:t>
            </a:r>
            <a:r>
              <a:rPr lang="pl-PL" sz="1400" baseline="0" dirty="0">
                <a:solidFill>
                  <a:schemeClr val="tx1"/>
                </a:solidFill>
              </a:rPr>
              <a:t> wyniki</a:t>
            </a:r>
            <a:endParaRPr lang="pl-PL" sz="1400" dirty="0">
              <a:solidFill>
                <a:schemeClr val="tx1"/>
              </a:solidFill>
            </a:endParaRP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pl-PL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Arkusz1!$B$1</c:f>
              <c:strCache>
                <c:ptCount val="1"/>
                <c:pt idx="0">
                  <c:v>%</c:v>
                </c:pt>
              </c:strCache>
            </c:strRef>
          </c:tx>
          <c:spPr>
            <a:solidFill>
              <a:srgbClr val="00B05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l-P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Arkusz1!$A$2:$A$13</c:f>
              <c:strCache>
                <c:ptCount val="11"/>
                <c:pt idx="0">
                  <c:v>Województwo</c:v>
                </c:pt>
                <c:pt idx="1">
                  <c:v>Powiat</c:v>
                </c:pt>
                <c:pt idx="2">
                  <c:v>Miasto</c:v>
                </c:pt>
                <c:pt idx="3">
                  <c:v>Obszar wiejski</c:v>
                </c:pt>
                <c:pt idx="4">
                  <c:v>SP1</c:v>
                </c:pt>
                <c:pt idx="5">
                  <c:v>SP2</c:v>
                </c:pt>
                <c:pt idx="6">
                  <c:v>SP3</c:v>
                </c:pt>
                <c:pt idx="7">
                  <c:v>SP4</c:v>
                </c:pt>
                <c:pt idx="8">
                  <c:v>SP Chabówka</c:v>
                </c:pt>
                <c:pt idx="9">
                  <c:v>SP Ponice</c:v>
                </c:pt>
                <c:pt idx="10">
                  <c:v>SP Rdzawka</c:v>
                </c:pt>
              </c:strCache>
            </c:strRef>
          </c:cat>
          <c:val>
            <c:numRef>
              <c:f>Arkusz1!$B$2:$B$13</c:f>
              <c:numCache>
                <c:formatCode>0%</c:formatCode>
                <c:ptCount val="12"/>
                <c:pt idx="0">
                  <c:v>0.62</c:v>
                </c:pt>
                <c:pt idx="1">
                  <c:v>0.57999999999999996</c:v>
                </c:pt>
                <c:pt idx="2">
                  <c:v>0.64</c:v>
                </c:pt>
                <c:pt idx="3">
                  <c:v>0.47</c:v>
                </c:pt>
                <c:pt idx="4">
                  <c:v>0.66</c:v>
                </c:pt>
                <c:pt idx="5">
                  <c:v>0.68</c:v>
                </c:pt>
                <c:pt idx="6">
                  <c:v>0.55000000000000004</c:v>
                </c:pt>
                <c:pt idx="7">
                  <c:v>0.75</c:v>
                </c:pt>
                <c:pt idx="8">
                  <c:v>0.48</c:v>
                </c:pt>
                <c:pt idx="9">
                  <c:v>0.52</c:v>
                </c:pt>
                <c:pt idx="10">
                  <c:v>0.44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6B8-4130-ACFE-E8FD89B190C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256834176"/>
        <c:axId val="256897792"/>
      </c:barChart>
      <c:catAx>
        <c:axId val="25683417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  <c:crossAx val="256897792"/>
        <c:crosses val="autoZero"/>
        <c:auto val="1"/>
        <c:lblAlgn val="ctr"/>
        <c:lblOffset val="100"/>
        <c:noMultiLvlLbl val="0"/>
      </c:catAx>
      <c:valAx>
        <c:axId val="25689779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  <c:crossAx val="25683417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pl-PL"/>
    </a:p>
  </c:txPr>
  <c:externalData r:id="rId3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pl-PL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Arkusz1!$B$1</c:f>
              <c:strCache>
                <c:ptCount val="1"/>
                <c:pt idx="0">
                  <c:v>Staniny</c:v>
                </c:pt>
              </c:strCache>
            </c:strRef>
          </c:tx>
          <c:spPr>
            <a:solidFill>
              <a:srgbClr val="00B05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l-P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Arkusz1!$A$2:$A$9</c:f>
              <c:strCache>
                <c:ptCount val="7"/>
                <c:pt idx="0">
                  <c:v>SP1</c:v>
                </c:pt>
                <c:pt idx="1">
                  <c:v>SP2</c:v>
                </c:pt>
                <c:pt idx="2">
                  <c:v>SP3</c:v>
                </c:pt>
                <c:pt idx="3">
                  <c:v>SP4</c:v>
                </c:pt>
                <c:pt idx="4">
                  <c:v>SP Chabówka</c:v>
                </c:pt>
                <c:pt idx="5">
                  <c:v>SP Ponice</c:v>
                </c:pt>
                <c:pt idx="6">
                  <c:v>SP Rdzawka</c:v>
                </c:pt>
              </c:strCache>
            </c:strRef>
          </c:cat>
          <c:val>
            <c:numRef>
              <c:f>Arkusz1!$B$2:$B$9</c:f>
              <c:numCache>
                <c:formatCode>0</c:formatCode>
                <c:ptCount val="8"/>
                <c:pt idx="0">
                  <c:v>7</c:v>
                </c:pt>
                <c:pt idx="1">
                  <c:v>7</c:v>
                </c:pt>
                <c:pt idx="2">
                  <c:v>5</c:v>
                </c:pt>
                <c:pt idx="3">
                  <c:v>8</c:v>
                </c:pt>
                <c:pt idx="4">
                  <c:v>4</c:v>
                </c:pt>
                <c:pt idx="5">
                  <c:v>4</c:v>
                </c:pt>
                <c:pt idx="6">
                  <c:v>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797-4D04-A519-B31E1AC9198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85832960"/>
        <c:axId val="185834496"/>
      </c:barChart>
      <c:catAx>
        <c:axId val="18583296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  <c:crossAx val="185834496"/>
        <c:crosses val="autoZero"/>
        <c:auto val="1"/>
        <c:lblAlgn val="ctr"/>
        <c:lblOffset val="100"/>
        <c:noMultiLvlLbl val="0"/>
      </c:catAx>
      <c:valAx>
        <c:axId val="18583449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  <c:crossAx val="18583296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pl-PL"/>
    </a:p>
  </c:txPr>
  <c:externalData r:id="rId3">
    <c:autoUpdate val="0"/>
  </c:externalData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pl-PL" sz="1400" dirty="0">
                <a:solidFill>
                  <a:schemeClr val="tx1"/>
                </a:solidFill>
              </a:rPr>
              <a:t>Procentowe wyniki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pl-PL"/>
        </a:p>
      </c:txPr>
    </c:title>
    <c:autoTitleDeleted val="0"/>
    <c:plotArea>
      <c:layout>
        <c:manualLayout>
          <c:layoutTarget val="inner"/>
          <c:xMode val="edge"/>
          <c:yMode val="edge"/>
          <c:x val="7.663198350206224E-2"/>
          <c:y val="3.460620441163547E-2"/>
          <c:w val="0.81601349850016669"/>
          <c:h val="0.7500745818320298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Arkusz1!$B$1</c:f>
              <c:strCache>
                <c:ptCount val="1"/>
                <c:pt idx="0">
                  <c:v>%</c:v>
                </c:pt>
              </c:strCache>
            </c:strRef>
          </c:tx>
          <c:spPr>
            <a:solidFill>
              <a:srgbClr val="7030A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pl-P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Arkusz1!$A$2:$A$13</c:f>
              <c:strCache>
                <c:ptCount val="11"/>
                <c:pt idx="0">
                  <c:v>Województwo</c:v>
                </c:pt>
                <c:pt idx="1">
                  <c:v>Powiat</c:v>
                </c:pt>
                <c:pt idx="2">
                  <c:v>Miasto</c:v>
                </c:pt>
                <c:pt idx="3">
                  <c:v>Obszar wiejski</c:v>
                </c:pt>
                <c:pt idx="4">
                  <c:v>SP1</c:v>
                </c:pt>
                <c:pt idx="5">
                  <c:v>SP2</c:v>
                </c:pt>
                <c:pt idx="6">
                  <c:v>SP3</c:v>
                </c:pt>
                <c:pt idx="7">
                  <c:v>SP4</c:v>
                </c:pt>
                <c:pt idx="8">
                  <c:v>SP Chabówka</c:v>
                </c:pt>
                <c:pt idx="9">
                  <c:v>SP Ponice</c:v>
                </c:pt>
                <c:pt idx="10">
                  <c:v>SP Rdzawka</c:v>
                </c:pt>
              </c:strCache>
            </c:strRef>
          </c:cat>
          <c:val>
            <c:numRef>
              <c:f>Arkusz1!$B$2:$B$13</c:f>
              <c:numCache>
                <c:formatCode>0%</c:formatCode>
                <c:ptCount val="12"/>
                <c:pt idx="0">
                  <c:v>0.69</c:v>
                </c:pt>
                <c:pt idx="1">
                  <c:v>0.61</c:v>
                </c:pt>
                <c:pt idx="2">
                  <c:v>0.7</c:v>
                </c:pt>
                <c:pt idx="3">
                  <c:v>0.56000000000000005</c:v>
                </c:pt>
                <c:pt idx="4">
                  <c:v>0.76</c:v>
                </c:pt>
                <c:pt idx="5">
                  <c:v>0.71</c:v>
                </c:pt>
                <c:pt idx="6">
                  <c:v>0.63</c:v>
                </c:pt>
                <c:pt idx="7">
                  <c:v>0.69</c:v>
                </c:pt>
                <c:pt idx="8">
                  <c:v>0.61</c:v>
                </c:pt>
                <c:pt idx="9">
                  <c:v>0.44</c:v>
                </c:pt>
                <c:pt idx="10">
                  <c:v>0.56000000000000005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6B8-4130-ACFE-E8FD89B190C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85853056"/>
        <c:axId val="185854592"/>
      </c:barChart>
      <c:catAx>
        <c:axId val="18585305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  <c:crossAx val="185854592"/>
        <c:crosses val="autoZero"/>
        <c:auto val="1"/>
        <c:lblAlgn val="ctr"/>
        <c:lblOffset val="100"/>
        <c:noMultiLvlLbl val="0"/>
      </c:catAx>
      <c:valAx>
        <c:axId val="18585459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  <c:crossAx val="18585305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pl-PL"/>
    </a:p>
  </c:txPr>
  <c:externalData r:id="rId3">
    <c:autoUpdate val="0"/>
  </c:externalData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pl-PL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Arkusz1!$B$1</c:f>
              <c:strCache>
                <c:ptCount val="1"/>
                <c:pt idx="0">
                  <c:v>Staniny</c:v>
                </c:pt>
              </c:strCache>
            </c:strRef>
          </c:tx>
          <c:spPr>
            <a:solidFill>
              <a:srgbClr val="7030A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pl-P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Arkusz1!$A$2:$A$9</c:f>
              <c:strCache>
                <c:ptCount val="7"/>
                <c:pt idx="0">
                  <c:v>SP1</c:v>
                </c:pt>
                <c:pt idx="1">
                  <c:v>SP2</c:v>
                </c:pt>
                <c:pt idx="2">
                  <c:v>SP3</c:v>
                </c:pt>
                <c:pt idx="3">
                  <c:v>SP4</c:v>
                </c:pt>
                <c:pt idx="4">
                  <c:v>SP Chabówka</c:v>
                </c:pt>
                <c:pt idx="5">
                  <c:v>SP Ponice</c:v>
                </c:pt>
                <c:pt idx="6">
                  <c:v>SP Rdzawka</c:v>
                </c:pt>
              </c:strCache>
            </c:strRef>
          </c:cat>
          <c:val>
            <c:numRef>
              <c:f>Arkusz1!$B$2:$B$9</c:f>
              <c:numCache>
                <c:formatCode>0</c:formatCode>
                <c:ptCount val="8"/>
                <c:pt idx="0">
                  <c:v>7</c:v>
                </c:pt>
                <c:pt idx="1">
                  <c:v>6</c:v>
                </c:pt>
                <c:pt idx="2">
                  <c:v>5</c:v>
                </c:pt>
                <c:pt idx="3">
                  <c:v>6</c:v>
                </c:pt>
                <c:pt idx="4">
                  <c:v>5</c:v>
                </c:pt>
                <c:pt idx="5">
                  <c:v>2</c:v>
                </c:pt>
                <c:pt idx="6">
                  <c:v>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CDD-4871-9184-A7452AF5EE4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85945472"/>
        <c:axId val="185984128"/>
      </c:barChart>
      <c:catAx>
        <c:axId val="18594547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  <c:crossAx val="185984128"/>
        <c:crosses val="autoZero"/>
        <c:auto val="1"/>
        <c:lblAlgn val="ctr"/>
        <c:lblOffset val="100"/>
        <c:noMultiLvlLbl val="0"/>
      </c:catAx>
      <c:valAx>
        <c:axId val="18598412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  <c:crossAx val="18594547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pl-PL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</cdr:x>
      <cdr:y>0.95148</cdr:y>
    </cdr:from>
    <cdr:to>
      <cdr:x>0.59222</cdr:x>
      <cdr:y>1</cdr:y>
    </cdr:to>
    <cdr:sp macro="" textlink="">
      <cdr:nvSpPr>
        <cdr:cNvPr id="2" name="Prostokąt 1">
          <a:extLst xmlns:a="http://schemas.openxmlformats.org/drawingml/2006/main">
            <a:ext uri="{FF2B5EF4-FFF2-40B4-BE49-F238E27FC236}">
              <a16:creationId xmlns:a16="http://schemas.microsoft.com/office/drawing/2014/main" id="{98DA75DB-3C5A-4EDF-BFA0-078653D6CD6E}"/>
            </a:ext>
          </a:extLst>
        </cdr:cNvPr>
        <cdr:cNvSpPr/>
      </cdr:nvSpPr>
      <cdr:spPr>
        <a:xfrm xmlns:a="http://schemas.openxmlformats.org/drawingml/2006/main">
          <a:off x="-539552" y="5070060"/>
          <a:ext cx="4818836" cy="25853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>
          <a:spAutoFit/>
        </a:bodyPr>
        <a:lstStyle xmlns:a="http://schemas.openxmlformats.org/drawingml/2006/main">
          <a:defPPr>
            <a:defRPr lang="pl-PL"/>
          </a:defPPr>
          <a:lvl1pPr marL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marL="342900" indent="-342900" eaLnBrk="0" hangingPunct="0">
            <a:lnSpc>
              <a:spcPct val="90000"/>
            </a:lnSpc>
          </a:pPr>
          <a:r>
            <a:rPr lang="pl-PL" sz="1200" dirty="0"/>
            <a:t>Źródło: Wydział EAO.     </a:t>
          </a:r>
          <a:endParaRPr lang="pl-PL" sz="1200" dirty="0">
            <a:solidFill>
              <a:srgbClr val="FF0000"/>
            </a:solidFill>
          </a:endParaRP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0.30106</cdr:x>
      <cdr:y>0.81096</cdr:y>
    </cdr:from>
    <cdr:to>
      <cdr:x>0.40352</cdr:x>
      <cdr:y>0.86888</cdr:y>
    </cdr:to>
    <cdr:cxnSp macro="">
      <cdr:nvCxnSpPr>
        <cdr:cNvPr id="12" name="Łącznik prosty ze strzałką 11">
          <a:extLst xmlns:a="http://schemas.openxmlformats.org/drawingml/2006/main">
            <a:ext uri="{FF2B5EF4-FFF2-40B4-BE49-F238E27FC236}">
              <a16:creationId xmlns:a16="http://schemas.microsoft.com/office/drawing/2014/main" id="{112BDBCF-D95F-44FB-B512-BE842CA645FB}"/>
            </a:ext>
          </a:extLst>
        </cdr:cNvPr>
        <cdr:cNvCxnSpPr/>
      </cdr:nvCxnSpPr>
      <cdr:spPr>
        <a:xfrm xmlns:a="http://schemas.openxmlformats.org/drawingml/2006/main" flipV="1">
          <a:off x="1418381" y="3672408"/>
          <a:ext cx="482724" cy="262290"/>
        </a:xfrm>
        <a:prstGeom xmlns:a="http://schemas.openxmlformats.org/drawingml/2006/main" prst="straightConnector1">
          <a:avLst/>
        </a:prstGeom>
        <a:ln xmlns:a="http://schemas.openxmlformats.org/drawingml/2006/main">
          <a:solidFill>
            <a:schemeClr val="tx1"/>
          </a:solidFill>
          <a:tailEnd type="triangle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0.19407</cdr:x>
      <cdr:y>0.66785</cdr:y>
    </cdr:from>
    <cdr:to>
      <cdr:x>0.28963</cdr:x>
      <cdr:y>0.68375</cdr:y>
    </cdr:to>
    <cdr:cxnSp macro="">
      <cdr:nvCxnSpPr>
        <cdr:cNvPr id="7" name="Łącznik prosty ze strzałką 6">
          <a:extLst xmlns:a="http://schemas.openxmlformats.org/drawingml/2006/main">
            <a:ext uri="{FF2B5EF4-FFF2-40B4-BE49-F238E27FC236}">
              <a16:creationId xmlns:a16="http://schemas.microsoft.com/office/drawing/2014/main" id="{67D4A5A9-A293-4D45-B755-5D34066A5921}"/>
            </a:ext>
          </a:extLst>
        </cdr:cNvPr>
        <cdr:cNvCxnSpPr/>
      </cdr:nvCxnSpPr>
      <cdr:spPr>
        <a:xfrm xmlns:a="http://schemas.openxmlformats.org/drawingml/2006/main" flipV="1">
          <a:off x="914325" y="3024351"/>
          <a:ext cx="450216" cy="71993"/>
        </a:xfrm>
        <a:prstGeom xmlns:a="http://schemas.openxmlformats.org/drawingml/2006/main" prst="straightConnector1">
          <a:avLst/>
        </a:prstGeom>
        <a:ln xmlns:a="http://schemas.openxmlformats.org/drawingml/2006/main">
          <a:solidFill>
            <a:schemeClr val="tx1"/>
          </a:solidFill>
          <a:tailEnd type="triangle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0.31634</cdr:x>
      <cdr:y>0.30212</cdr:y>
    </cdr:from>
    <cdr:to>
      <cdr:x>0.36219</cdr:x>
      <cdr:y>0.39753</cdr:y>
    </cdr:to>
    <cdr:cxnSp macro="">
      <cdr:nvCxnSpPr>
        <cdr:cNvPr id="13" name="Łącznik prosty ze strzałką 12">
          <a:extLst xmlns:a="http://schemas.openxmlformats.org/drawingml/2006/main">
            <a:ext uri="{FF2B5EF4-FFF2-40B4-BE49-F238E27FC236}">
              <a16:creationId xmlns:a16="http://schemas.microsoft.com/office/drawing/2014/main" id="{A0909C2D-E0A2-4F4A-BAE4-F58427D6FBE5}"/>
            </a:ext>
          </a:extLst>
        </cdr:cNvPr>
        <cdr:cNvCxnSpPr/>
      </cdr:nvCxnSpPr>
      <cdr:spPr>
        <a:xfrm xmlns:a="http://schemas.openxmlformats.org/drawingml/2006/main">
          <a:off x="1490389" y="1368152"/>
          <a:ext cx="216024" cy="432048"/>
        </a:xfrm>
        <a:prstGeom xmlns:a="http://schemas.openxmlformats.org/drawingml/2006/main" prst="straightConnector1">
          <a:avLst/>
        </a:prstGeom>
        <a:ln xmlns:a="http://schemas.openxmlformats.org/drawingml/2006/main">
          <a:solidFill>
            <a:schemeClr val="tx1"/>
          </a:solidFill>
          <a:tailEnd type="triangle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0.6715</cdr:x>
      <cdr:y>0.27543</cdr:y>
    </cdr:from>
    <cdr:to>
      <cdr:x>0.76321</cdr:x>
      <cdr:y>0.38674</cdr:y>
    </cdr:to>
    <cdr:cxnSp macro="">
      <cdr:nvCxnSpPr>
        <cdr:cNvPr id="3" name="Łącznik prosty ze strzałką 2">
          <a:extLst xmlns:a="http://schemas.openxmlformats.org/drawingml/2006/main">
            <a:ext uri="{FF2B5EF4-FFF2-40B4-BE49-F238E27FC236}">
              <a16:creationId xmlns:a16="http://schemas.microsoft.com/office/drawing/2014/main" id="{D8B4AD02-B090-4D4A-A554-D5053C46C9D1}"/>
            </a:ext>
          </a:extLst>
        </cdr:cNvPr>
        <cdr:cNvCxnSpPr/>
      </cdr:nvCxnSpPr>
      <cdr:spPr>
        <a:xfrm xmlns:a="http://schemas.openxmlformats.org/drawingml/2006/main" flipH="1">
          <a:off x="3163677" y="1247272"/>
          <a:ext cx="432077" cy="504066"/>
        </a:xfrm>
        <a:prstGeom xmlns:a="http://schemas.openxmlformats.org/drawingml/2006/main" prst="straightConnector1">
          <a:avLst/>
        </a:prstGeom>
        <a:ln xmlns:a="http://schemas.openxmlformats.org/drawingml/2006/main">
          <a:tailEnd type="triangle"/>
        </a:ln>
      </cdr:spPr>
      <cdr:style>
        <a:lnRef xmlns:a="http://schemas.openxmlformats.org/drawingml/2006/main" idx="1">
          <a:schemeClr val="dk1"/>
        </a:lnRef>
        <a:fillRef xmlns:a="http://schemas.openxmlformats.org/drawingml/2006/main" idx="0">
          <a:schemeClr val="dk1"/>
        </a:fillRef>
        <a:effectRef xmlns:a="http://schemas.openxmlformats.org/drawingml/2006/main" idx="0">
          <a:schemeClr val="dk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0.72901</cdr:x>
      <cdr:y>0.74735</cdr:y>
    </cdr:from>
    <cdr:to>
      <cdr:x>0.77486</cdr:x>
      <cdr:y>0.79505</cdr:y>
    </cdr:to>
    <cdr:cxnSp macro="">
      <cdr:nvCxnSpPr>
        <cdr:cNvPr id="10" name="Łącznik prosty ze strzałką 9">
          <a:extLst xmlns:a="http://schemas.openxmlformats.org/drawingml/2006/main">
            <a:ext uri="{FF2B5EF4-FFF2-40B4-BE49-F238E27FC236}">
              <a16:creationId xmlns:a16="http://schemas.microsoft.com/office/drawing/2014/main" id="{804E524F-7A98-0F30-7B5F-3C1CB5B49077}"/>
            </a:ext>
          </a:extLst>
        </cdr:cNvPr>
        <cdr:cNvCxnSpPr/>
      </cdr:nvCxnSpPr>
      <cdr:spPr>
        <a:xfrm xmlns:a="http://schemas.openxmlformats.org/drawingml/2006/main" flipH="1" flipV="1">
          <a:off x="3434605" y="3384376"/>
          <a:ext cx="216024" cy="216024"/>
        </a:xfrm>
        <a:prstGeom xmlns:a="http://schemas.openxmlformats.org/drawingml/2006/main" prst="straightConnector1">
          <a:avLst/>
        </a:prstGeom>
        <a:ln xmlns:a="http://schemas.openxmlformats.org/drawingml/2006/main">
          <a:solidFill>
            <a:schemeClr val="tx1"/>
          </a:solidFill>
          <a:tailEnd type="arrow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2"/>
            <a:ext cx="2946400" cy="49839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49688" y="2"/>
            <a:ext cx="2946400" cy="49839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846EB13-4CE6-40BB-8846-408D57FA18C1}" type="datetimeFigureOut">
              <a:rPr lang="pl-PL" smtClean="0"/>
              <a:t>25.10.2022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165225" y="1241425"/>
            <a:ext cx="44672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79450" y="4777612"/>
            <a:ext cx="5438775" cy="3907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9428243"/>
            <a:ext cx="2946400" cy="49839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49688" y="9428243"/>
            <a:ext cx="2946400" cy="49839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98F0F7C-1BE5-498E-9265-2FDED9A4E672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0239120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98F0F7C-1BE5-498E-9265-2FDED9A4E672}" type="slidenum">
              <a:rPr lang="pl-PL" smtClean="0"/>
              <a:t>16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9453747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B291CB-F8AD-440B-B643-DED711AC85B1}" type="datetimeFigureOut">
              <a:rPr lang="pl-PL" smtClean="0"/>
              <a:t>25.10.2022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D7698C-9EA4-4DA3-9EA1-257BF2DBC05D}" type="slidenum">
              <a:rPr lang="pl-PL" smtClean="0"/>
              <a:t>‹#›</a:t>
            </a:fld>
            <a:endParaRPr lang="pl-PL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B291CB-F8AD-440B-B643-DED711AC85B1}" type="datetimeFigureOut">
              <a:rPr lang="pl-PL" smtClean="0"/>
              <a:t>25.10.2022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D7698C-9EA4-4DA3-9EA1-257BF2DBC05D}" type="slidenum">
              <a:rPr lang="pl-PL" smtClean="0"/>
              <a:t>‹#›</a:t>
            </a:fld>
            <a:endParaRPr lang="pl-PL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B291CB-F8AD-440B-B643-DED711AC85B1}" type="datetimeFigureOut">
              <a:rPr lang="pl-PL" smtClean="0"/>
              <a:t>25.10.2022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D7698C-9EA4-4DA3-9EA1-257BF2DBC05D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B291CB-F8AD-440B-B643-DED711AC85B1}" type="datetimeFigureOut">
              <a:rPr lang="pl-PL" smtClean="0"/>
              <a:t>25.10.2022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D7698C-9EA4-4DA3-9EA1-257BF2DBC05D}" type="slidenum">
              <a:rPr lang="pl-PL" smtClean="0"/>
              <a:t>‹#›</a:t>
            </a:fld>
            <a:endParaRPr lang="pl-PL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pl-PL"/>
              <a:t>Kliknij, aby edytować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B291CB-F8AD-440B-B643-DED711AC85B1}" type="datetimeFigureOut">
              <a:rPr lang="pl-PL" smtClean="0"/>
              <a:t>25.10.2022</a:t>
            </a:fld>
            <a:endParaRPr lang="pl-P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D7698C-9EA4-4DA3-9EA1-257BF2DBC05D}" type="slidenum">
              <a:rPr lang="pl-PL" smtClean="0"/>
              <a:t>‹#›</a:t>
            </a:fld>
            <a:endParaRPr lang="pl-PL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B291CB-F8AD-440B-B643-DED711AC85B1}" type="datetimeFigureOut">
              <a:rPr lang="pl-PL" smtClean="0"/>
              <a:t>25.10.2022</a:t>
            </a:fld>
            <a:endParaRPr lang="pl-P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D7698C-9EA4-4DA3-9EA1-257BF2DBC05D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B291CB-F8AD-440B-B643-DED711AC85B1}" type="datetimeFigureOut">
              <a:rPr lang="pl-PL" smtClean="0"/>
              <a:t>25.10.2022</a:t>
            </a:fld>
            <a:endParaRPr lang="pl-P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D7698C-9EA4-4DA3-9EA1-257BF2DBC05D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B291CB-F8AD-440B-B643-DED711AC85B1}" type="datetimeFigureOut">
              <a:rPr lang="pl-PL" smtClean="0"/>
              <a:t>25.10.2022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D7698C-9EA4-4DA3-9EA1-257BF2DBC05D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l-PL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B291CB-F8AD-440B-B643-DED711AC85B1}" type="datetimeFigureOut">
              <a:rPr lang="pl-PL" smtClean="0"/>
              <a:t>25.10.2022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D7698C-9EA4-4DA3-9EA1-257BF2DBC05D}" type="slidenum">
              <a:rPr lang="pl-PL" smtClean="0"/>
              <a:t>‹#›</a:t>
            </a:fld>
            <a:endParaRPr lang="pl-PL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B291CB-F8AD-440B-B643-DED711AC85B1}" type="datetimeFigureOut">
              <a:rPr lang="pl-PL" smtClean="0"/>
              <a:t>25.10.2022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D7698C-9EA4-4DA3-9EA1-257BF2DBC05D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pl-PL"/>
              <a:t>Kliknij, aby edytować styl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B291CB-F8AD-440B-B643-DED711AC85B1}" type="datetimeFigureOut">
              <a:rPr lang="pl-PL" smtClean="0"/>
              <a:t>25.10.2022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D7698C-9EA4-4DA3-9EA1-257BF2DBC05D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092C5-B44E-4887-9010-32540D1FFD9A}" type="datetimeFigureOut">
              <a:rPr lang="pl-PL" smtClean="0"/>
              <a:pPr/>
              <a:t>25.10.2022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5A12B9-59B1-4FB9-BAB3-94DDEFF6F366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7007250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3AB291CB-F8AD-440B-B643-DED711AC85B1}" type="datetimeFigureOut">
              <a:rPr lang="pl-PL" smtClean="0"/>
              <a:t>25.10.2022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E5D7698C-9EA4-4DA3-9EA1-257BF2DBC05D}" type="slidenum">
              <a:rPr lang="pl-PL" smtClean="0"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  <p:sldLayoutId id="2147483720" r:id="rId12"/>
  </p:sldLayoutIdLst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ke.krakow.pl/" TargetMode="External"/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oke.krakow.pl/" TargetMode="External"/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12.xml"/><Relationship Id="rId4" Type="http://schemas.openxmlformats.org/officeDocument/2006/relationships/chart" Target="../charts/chart1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oke.krakow.pl/" TargetMode="External"/><Relationship Id="rId2" Type="http://schemas.openxmlformats.org/officeDocument/2006/relationships/chart" Target="../charts/chart12.xml"/><Relationship Id="rId1" Type="http://schemas.openxmlformats.org/officeDocument/2006/relationships/slideLayout" Target="../slideLayouts/slideLayout12.xml"/><Relationship Id="rId4" Type="http://schemas.openxmlformats.org/officeDocument/2006/relationships/chart" Target="../charts/chart13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oke.krakow.pl/" TargetMode="External"/><Relationship Id="rId2" Type="http://schemas.openxmlformats.org/officeDocument/2006/relationships/chart" Target="../charts/chart14.xml"/><Relationship Id="rId1" Type="http://schemas.openxmlformats.org/officeDocument/2006/relationships/slideLayout" Target="../slideLayouts/slideLayout12.xml"/><Relationship Id="rId4" Type="http://schemas.openxmlformats.org/officeDocument/2006/relationships/chart" Target="../charts/chart15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835696" y="1556792"/>
            <a:ext cx="6408712" cy="4392488"/>
          </a:xfrm>
        </p:spPr>
        <p:txBody>
          <a:bodyPr>
            <a:noAutofit/>
          </a:bodyPr>
          <a:lstStyle/>
          <a:p>
            <a:pPr algn="ctr">
              <a:lnSpc>
                <a:spcPct val="150000"/>
              </a:lnSpc>
            </a:pPr>
            <a:r>
              <a:rPr lang="pl-PL" sz="3200" b="1" i="1" dirty="0">
                <a:solidFill>
                  <a:schemeClr val="tx1"/>
                </a:solidFill>
              </a:rPr>
              <a:t>INFORMACJA </a:t>
            </a:r>
          </a:p>
          <a:p>
            <a:pPr algn="ctr">
              <a:lnSpc>
                <a:spcPct val="150000"/>
              </a:lnSpc>
            </a:pPr>
            <a:r>
              <a:rPr lang="pl-PL" sz="3200" b="1" i="1" dirty="0">
                <a:solidFill>
                  <a:schemeClr val="tx1"/>
                </a:solidFill>
              </a:rPr>
              <a:t>O STANIE REALIZACJI </a:t>
            </a:r>
          </a:p>
          <a:p>
            <a:pPr algn="ctr">
              <a:lnSpc>
                <a:spcPct val="150000"/>
              </a:lnSpc>
            </a:pPr>
            <a:r>
              <a:rPr lang="pl-PL" sz="3200" b="1" i="1" dirty="0">
                <a:solidFill>
                  <a:schemeClr val="tx1"/>
                </a:solidFill>
              </a:rPr>
              <a:t>ZADAŃ OŚWIATOWYCH </a:t>
            </a:r>
          </a:p>
          <a:p>
            <a:pPr algn="ctr">
              <a:lnSpc>
                <a:spcPct val="150000"/>
              </a:lnSpc>
            </a:pPr>
            <a:r>
              <a:rPr lang="pl-PL" sz="3200" b="1" i="1" dirty="0">
                <a:solidFill>
                  <a:schemeClr val="tx1"/>
                </a:solidFill>
              </a:rPr>
              <a:t>W ROKU SZKOLNYM 2021/2022 </a:t>
            </a:r>
          </a:p>
          <a:p>
            <a:pPr algn="ctr">
              <a:lnSpc>
                <a:spcPct val="150000"/>
              </a:lnSpc>
            </a:pPr>
            <a:r>
              <a:rPr lang="pl-PL" sz="3200" b="1" i="1" dirty="0">
                <a:solidFill>
                  <a:schemeClr val="tx1"/>
                </a:solidFill>
              </a:rPr>
              <a:t>W GMINIE RABKA-ZDRÓJ</a:t>
            </a:r>
          </a:p>
        </p:txBody>
      </p:sp>
      <p:pic>
        <p:nvPicPr>
          <p:cNvPr id="4" name="Picture 2" descr="HERB - zdrój_nowy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260648"/>
            <a:ext cx="1619649" cy="22145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7261948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67544" y="1700808"/>
            <a:ext cx="7992888" cy="4248472"/>
          </a:xfrm>
        </p:spPr>
        <p:txBody>
          <a:bodyPr/>
          <a:lstStyle/>
          <a:p>
            <a:pPr marL="0" lvl="0" indent="0" algn="just">
              <a:spcBef>
                <a:spcPct val="20000"/>
              </a:spcBef>
              <a:buNone/>
            </a:pPr>
            <a:r>
              <a:rPr lang="pl-PL" sz="1800" b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Obowiązek sporządzania informacji o stanie realizacji zadań oświatowych za poprzedni rok szkolny wynika z </a:t>
            </a:r>
            <a:r>
              <a:rPr lang="pl-PL" sz="18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art. 11 ust. 7 </a:t>
            </a:r>
            <a:r>
              <a:rPr lang="pl-PL" sz="1800" b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ustawy z dnia 14 grudnia 2016 r. Prawo oświatowe (</a:t>
            </a:r>
            <a:r>
              <a:rPr lang="pl-PL" sz="1800" b="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t.j</a:t>
            </a:r>
            <a:r>
              <a:rPr lang="pl-PL" sz="1800" b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Dz. U. z 2021 r. poz. 1082 ze </a:t>
            </a:r>
            <a:r>
              <a:rPr lang="pl-PL" sz="1800" b="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zm</a:t>
            </a:r>
            <a:r>
              <a:rPr lang="pl-PL" sz="1800" b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). Organ wykonawczy jednostki samorządu terytorialnego, w terminie do dnia 31 października, przedstawia organowi stanowiącemu jednostki samorządu terytorialnego informację o stanie realizacji zadań oświatowych tej jednostki za poprzedni rok szkolny.</a:t>
            </a:r>
            <a:br>
              <a:rPr lang="pl-PL" sz="1800" b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br>
              <a:rPr lang="pl-PL" sz="1800" b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pl-PL" sz="1800" b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Informacja została przygotowana na podstawie danych przekazywanych do Systemu Informacji Oświatowych (SIO), arkuszy organizacyjnych, opracowań własnych z wykorzystaniem danych z wydziału Ekonomiczno-Administracyjnego Oświaty i Finansowo-Budżetowego oraz strony internetowej Okręgowej Komisji Egzaminacyjnej</a:t>
            </a:r>
            <a:r>
              <a:rPr lang="pl-PL" sz="1800" b="0" dirty="0">
                <a:solidFill>
                  <a:prstClr val="black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pl-PL" dirty="0">
              <a:latin typeface="+mn-lt"/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753264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pl-PL" sz="3200" b="1" dirty="0">
                <a:solidFill>
                  <a:schemeClr val="tx1"/>
                </a:solidFill>
              </a:rPr>
              <a:t>Podstawa prawna</a:t>
            </a:r>
            <a:endParaRPr lang="pl-PL" sz="3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64878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187624" y="332656"/>
            <a:ext cx="7200800" cy="1224136"/>
          </a:xfrm>
        </p:spPr>
        <p:txBody>
          <a:bodyPr/>
          <a:lstStyle/>
          <a:p>
            <a:pPr marL="45720" lvl="0" indent="0" algn="ctr">
              <a:spcBef>
                <a:spcPct val="20000"/>
              </a:spcBef>
              <a:spcAft>
                <a:spcPts val="300"/>
              </a:spcAft>
              <a:buNone/>
            </a:pPr>
            <a:r>
              <a:rPr lang="pl-PL" sz="2400" dirty="0">
                <a:solidFill>
                  <a:schemeClr val="tx1"/>
                </a:solidFill>
                <a:effectLst/>
                <a:latin typeface="Times New Roman"/>
                <a:ea typeface="+mn-ea"/>
                <a:cs typeface="+mn-cs"/>
              </a:rPr>
              <a:t>Sieć przedszkolna – placówki prowadzone przez Gminę Rabka-Zdrój</a:t>
            </a:r>
            <a:br>
              <a:rPr lang="pl-PL" sz="2400" u="sng" dirty="0">
                <a:solidFill>
                  <a:schemeClr val="tx1"/>
                </a:solidFill>
                <a:effectLst/>
                <a:latin typeface="Times New Roman"/>
                <a:ea typeface="+mn-ea"/>
                <a:cs typeface="+mn-cs"/>
              </a:rPr>
            </a:br>
            <a:br>
              <a:rPr lang="pl-PL" sz="3200" u="sng" dirty="0">
                <a:solidFill>
                  <a:schemeClr val="tx1"/>
                </a:solidFill>
                <a:effectLst/>
                <a:latin typeface="Times New Roman"/>
                <a:ea typeface="+mn-ea"/>
                <a:cs typeface="+mn-cs"/>
              </a:rPr>
            </a:br>
            <a:br>
              <a:rPr lang="pl-PL" sz="3200" dirty="0">
                <a:solidFill>
                  <a:prstClr val="black">
                    <a:lumMod val="75000"/>
                    <a:lumOff val="25000"/>
                  </a:prstClr>
                </a:solidFill>
                <a:effectLst/>
                <a:latin typeface="Times New Roman"/>
                <a:ea typeface="+mn-ea"/>
                <a:cs typeface="+mn-cs"/>
              </a:rPr>
            </a:br>
            <a:endParaRPr lang="pl-PL" sz="1600" b="0" dirty="0">
              <a:solidFill>
                <a:schemeClr val="tx1"/>
              </a:solidFill>
              <a:effectLst/>
              <a:latin typeface="Times New Roman"/>
              <a:ea typeface="+mn-ea"/>
              <a:cs typeface="+mn-cs"/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sz="quarter" idx="13"/>
          </p:nvPr>
        </p:nvSpPr>
        <p:spPr>
          <a:xfrm>
            <a:off x="611560" y="2348880"/>
            <a:ext cx="7920880" cy="4248472"/>
          </a:xfrm>
        </p:spPr>
        <p:txBody>
          <a:bodyPr>
            <a:normAutofit/>
          </a:bodyPr>
          <a:lstStyle/>
          <a:p>
            <a:pPr marL="684000" lvl="2" indent="-228600">
              <a:spcAft>
                <a:spcPts val="0"/>
              </a:spcAft>
              <a:buClrTx/>
              <a:buSzTx/>
              <a:buFont typeface="Arial" pitchFamily="34" charset="0"/>
              <a:buChar char="•"/>
            </a:pPr>
            <a:r>
              <a:rPr lang="pl-PL" sz="2200" dirty="0">
                <a:solidFill>
                  <a:schemeClr val="tx1"/>
                </a:solidFill>
              </a:rPr>
              <a:t>3 przedszkola </a:t>
            </a:r>
            <a:r>
              <a:rPr lang="pl-PL" sz="1400" dirty="0">
                <a:solidFill>
                  <a:schemeClr val="tx1"/>
                </a:solidFill>
              </a:rPr>
              <a:t>(Przedszkole Miejskie Nr 1 i Przedszkole Nr 2  w Rabce-Zdroju  oraz Przedszkole w Chabówce),</a:t>
            </a:r>
          </a:p>
          <a:p>
            <a:pPr marL="684000" lvl="2" indent="-228600">
              <a:spcAft>
                <a:spcPts val="0"/>
              </a:spcAft>
              <a:buClrTx/>
              <a:buSzTx/>
              <a:buFont typeface="Arial" pitchFamily="34" charset="0"/>
              <a:buChar char="•"/>
            </a:pPr>
            <a:r>
              <a:rPr lang="pl-PL" sz="2200" dirty="0">
                <a:solidFill>
                  <a:schemeClr val="tx1"/>
                </a:solidFill>
              </a:rPr>
              <a:t>1 punkt przedszkolny </a:t>
            </a:r>
            <a:r>
              <a:rPr lang="pl-PL" sz="1400" dirty="0">
                <a:solidFill>
                  <a:schemeClr val="tx1"/>
                </a:solidFill>
              </a:rPr>
              <a:t>(przy Szkole Podstawowej w Ponicach),</a:t>
            </a:r>
          </a:p>
          <a:p>
            <a:pPr marL="684000" lvl="2" indent="-228600">
              <a:spcAft>
                <a:spcPts val="0"/>
              </a:spcAft>
              <a:buClrTx/>
              <a:buSzTx/>
              <a:buFont typeface="Arial" pitchFamily="34" charset="0"/>
              <a:buChar char="•"/>
            </a:pPr>
            <a:r>
              <a:rPr lang="pl-PL" sz="2200" dirty="0">
                <a:solidFill>
                  <a:schemeClr val="tx1"/>
                </a:solidFill>
              </a:rPr>
              <a:t>9 oddziałów przedszkolnych w szkołach podstawowych </a:t>
            </a:r>
            <a:br>
              <a:rPr lang="pl-PL" sz="2200" dirty="0">
                <a:solidFill>
                  <a:schemeClr val="tx1"/>
                </a:solidFill>
              </a:rPr>
            </a:br>
            <a:r>
              <a:rPr lang="pl-PL" sz="1500" dirty="0">
                <a:solidFill>
                  <a:schemeClr val="tx1"/>
                </a:solidFill>
              </a:rPr>
              <a:t>(przy Szkole Podstawowej Nr 1 – </a:t>
            </a:r>
            <a:r>
              <a:rPr lang="pl-PL" sz="1500" u="sng" dirty="0">
                <a:solidFill>
                  <a:schemeClr val="tx1"/>
                </a:solidFill>
              </a:rPr>
              <a:t>1 oddział</a:t>
            </a:r>
            <a:r>
              <a:rPr lang="pl-PL" sz="1500" dirty="0">
                <a:solidFill>
                  <a:schemeClr val="tx1"/>
                </a:solidFill>
              </a:rPr>
              <a:t>, Szkole Podstawowej Nr 2 – </a:t>
            </a:r>
            <a:r>
              <a:rPr lang="pl-PL" sz="1500" u="sng" dirty="0">
                <a:solidFill>
                  <a:schemeClr val="tx1"/>
                </a:solidFill>
              </a:rPr>
              <a:t>1 oddział</a:t>
            </a:r>
            <a:r>
              <a:rPr lang="pl-PL" sz="1500" dirty="0">
                <a:solidFill>
                  <a:schemeClr val="tx1"/>
                </a:solidFill>
              </a:rPr>
              <a:t>, Szkole Podstawowej Nr 3 – </a:t>
            </a:r>
            <a:r>
              <a:rPr lang="pl-PL" sz="1500" u="sng" dirty="0">
                <a:solidFill>
                  <a:schemeClr val="tx1"/>
                </a:solidFill>
              </a:rPr>
              <a:t>2 oddziały</a:t>
            </a:r>
            <a:r>
              <a:rPr lang="pl-PL" sz="1500" dirty="0">
                <a:solidFill>
                  <a:schemeClr val="tx1"/>
                </a:solidFill>
              </a:rPr>
              <a:t>, Szkole Podstawowej Nr 4- </a:t>
            </a:r>
            <a:r>
              <a:rPr lang="pl-PL" sz="1500" u="sng" dirty="0">
                <a:solidFill>
                  <a:schemeClr val="tx1"/>
                </a:solidFill>
              </a:rPr>
              <a:t>1 oddział</a:t>
            </a:r>
            <a:r>
              <a:rPr lang="pl-PL" sz="1500" dirty="0">
                <a:solidFill>
                  <a:schemeClr val="tx1"/>
                </a:solidFill>
              </a:rPr>
              <a:t>, Szkole Podstawowej w Ponicach - </a:t>
            </a:r>
            <a:r>
              <a:rPr lang="pl-PL" sz="1500" u="sng" dirty="0">
                <a:solidFill>
                  <a:schemeClr val="tx1"/>
                </a:solidFill>
              </a:rPr>
              <a:t>1oddział</a:t>
            </a:r>
            <a:r>
              <a:rPr lang="pl-PL" sz="1500" dirty="0">
                <a:solidFill>
                  <a:schemeClr val="tx1"/>
                </a:solidFill>
              </a:rPr>
              <a:t>, Szkole Podstawowej w Rdzawce – 3</a:t>
            </a:r>
            <a:r>
              <a:rPr lang="pl-PL" sz="1500" u="sng" dirty="0">
                <a:solidFill>
                  <a:schemeClr val="tx1"/>
                </a:solidFill>
              </a:rPr>
              <a:t> oddziały </a:t>
            </a:r>
            <a:r>
              <a:rPr lang="pl-PL" sz="1500" dirty="0">
                <a:solidFill>
                  <a:schemeClr val="tx1"/>
                </a:solidFill>
              </a:rPr>
              <a:t>), </a:t>
            </a:r>
          </a:p>
          <a:p>
            <a:pPr marL="684000" lvl="2" indent="-228600">
              <a:spcAft>
                <a:spcPts val="0"/>
              </a:spcAft>
              <a:buClrTx/>
              <a:buSzTx/>
              <a:buFont typeface="Arial" pitchFamily="34" charset="0"/>
              <a:buChar char="•"/>
            </a:pPr>
            <a:r>
              <a:rPr lang="pl-PL" sz="2200" dirty="0">
                <a:solidFill>
                  <a:schemeClr val="tx1"/>
                </a:solidFill>
              </a:rPr>
              <a:t>1 zespół przedszkoli specjalnych dla dzieci przewlekle chorych </a:t>
            </a:r>
            <a:r>
              <a:rPr lang="pl-PL" sz="1500" dirty="0">
                <a:solidFill>
                  <a:schemeClr val="tx1"/>
                </a:solidFill>
              </a:rPr>
              <a:t>(</a:t>
            </a:r>
            <a:r>
              <a:rPr lang="pl-PL" sz="1500" u="sng" dirty="0">
                <a:solidFill>
                  <a:schemeClr val="tx1"/>
                </a:solidFill>
              </a:rPr>
              <a:t>jeden </a:t>
            </a:r>
            <a:r>
              <a:rPr lang="pl-PL" sz="1500" dirty="0">
                <a:solidFill>
                  <a:schemeClr val="tx1"/>
                </a:solidFill>
              </a:rPr>
              <a:t>oddział w Śląskim Centrum Rehabilitacji Uzdrowiskowej, </a:t>
            </a:r>
            <a:r>
              <a:rPr lang="pl-PL" sz="1500" u="sng" dirty="0">
                <a:solidFill>
                  <a:schemeClr val="tx1"/>
                </a:solidFill>
              </a:rPr>
              <a:t>trzy</a:t>
            </a:r>
            <a:r>
              <a:rPr lang="pl-PL" sz="1500" dirty="0">
                <a:solidFill>
                  <a:schemeClr val="tx1"/>
                </a:solidFill>
              </a:rPr>
              <a:t> oddziały w Uzdrowisku Rabka S.A., </a:t>
            </a:r>
            <a:r>
              <a:rPr lang="pl-PL" sz="1500" u="sng" dirty="0">
                <a:solidFill>
                  <a:schemeClr val="tx1"/>
                </a:solidFill>
              </a:rPr>
              <a:t>pięć</a:t>
            </a:r>
            <a:r>
              <a:rPr lang="pl-PL" sz="1500" dirty="0">
                <a:solidFill>
                  <a:schemeClr val="tx1"/>
                </a:solidFill>
              </a:rPr>
              <a:t> oddziałów w Instytucie Gruźlicy i Chorób Płuc,  ponadto funkcjonuje 4 grupy wychowawcze: </a:t>
            </a:r>
            <a:r>
              <a:rPr lang="pl-PL" sz="1500" u="sng" dirty="0">
                <a:solidFill>
                  <a:schemeClr val="tx1"/>
                </a:solidFill>
              </a:rPr>
              <a:t>jedna</a:t>
            </a:r>
            <a:r>
              <a:rPr lang="pl-PL" sz="1500" dirty="0">
                <a:solidFill>
                  <a:schemeClr val="tx1"/>
                </a:solidFill>
              </a:rPr>
              <a:t> w Uzdrowisku Rabka S.A., </a:t>
            </a:r>
            <a:r>
              <a:rPr lang="pl-PL" sz="1500" u="sng" dirty="0">
                <a:solidFill>
                  <a:schemeClr val="tx1"/>
                </a:solidFill>
              </a:rPr>
              <a:t>jedna</a:t>
            </a:r>
            <a:r>
              <a:rPr lang="pl-PL" sz="1500" dirty="0">
                <a:solidFill>
                  <a:schemeClr val="tx1"/>
                </a:solidFill>
              </a:rPr>
              <a:t> w Śląskim Centrum Rehabilitacji Uzdrowiskowej, </a:t>
            </a:r>
            <a:r>
              <a:rPr lang="pl-PL" sz="1500" u="sng" dirty="0">
                <a:solidFill>
                  <a:schemeClr val="tx1"/>
                </a:solidFill>
              </a:rPr>
              <a:t>dwie</a:t>
            </a:r>
            <a:r>
              <a:rPr lang="pl-PL" sz="1500" dirty="0">
                <a:solidFill>
                  <a:schemeClr val="tx1"/>
                </a:solidFill>
              </a:rPr>
              <a:t> w Instytucie Gruźlicy i Chorób Płuc ).</a:t>
            </a:r>
          </a:p>
        </p:txBody>
      </p:sp>
      <p:sp>
        <p:nvSpPr>
          <p:cNvPr id="4" name="Prostokąt 3"/>
          <p:cNvSpPr/>
          <p:nvPr/>
        </p:nvSpPr>
        <p:spPr>
          <a:xfrm>
            <a:off x="1259632" y="1700808"/>
            <a:ext cx="69847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dirty="0"/>
              <a:t>W roku szkolnym 2021/2022 działalność edukacyjna przedszkolna była prowadzona w:</a:t>
            </a:r>
          </a:p>
        </p:txBody>
      </p:sp>
    </p:spTree>
    <p:extLst>
      <p:ext uri="{BB962C8B-B14F-4D97-AF65-F5344CB8AC3E}">
        <p14:creationId xmlns:p14="http://schemas.microsoft.com/office/powerpoint/2010/main" val="33176800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259632" y="116632"/>
            <a:ext cx="6512511" cy="864096"/>
          </a:xfrm>
        </p:spPr>
        <p:txBody>
          <a:bodyPr/>
          <a:lstStyle/>
          <a:p>
            <a:pPr marL="0" indent="0" algn="ctr">
              <a:buNone/>
            </a:pPr>
            <a:r>
              <a:rPr lang="pl-PL" sz="2400" u="sng" dirty="0">
                <a:solidFill>
                  <a:schemeClr val="tx1"/>
                </a:solidFill>
                <a:effectLst>
                  <a:reflection blurRad="6350" endPos="0" dir="5400000" sy="-100000" algn="bl" rotWithShape="0"/>
                </a:effectLst>
                <a:latin typeface="+mn-lt"/>
              </a:rPr>
              <a:t>LICZBA DZIECI </a:t>
            </a:r>
            <a:r>
              <a:rPr lang="pl-PL" sz="2400" dirty="0">
                <a:solidFill>
                  <a:schemeClr val="tx1"/>
                </a:solidFill>
                <a:effectLst>
                  <a:reflection blurRad="6350" endPos="0" dir="5400000" sy="-100000" algn="bl" rotWithShape="0"/>
                </a:effectLst>
                <a:latin typeface="+mn-lt"/>
              </a:rPr>
              <a:t>– Publiczne przedszkola, Oddziały Przedszkolne, Punkty Przedszkolne</a:t>
            </a:r>
          </a:p>
        </p:txBody>
      </p:sp>
      <p:graphicFrame>
        <p:nvGraphicFramePr>
          <p:cNvPr id="4" name="Symbol zastępczy zawartości 3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1993062668"/>
              </p:ext>
            </p:extLst>
          </p:nvPr>
        </p:nvGraphicFramePr>
        <p:xfrm>
          <a:off x="179512" y="908720"/>
          <a:ext cx="8856984" cy="48252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Prostokąt 4"/>
          <p:cNvSpPr/>
          <p:nvPr/>
        </p:nvSpPr>
        <p:spPr>
          <a:xfrm>
            <a:off x="971600" y="5661248"/>
            <a:ext cx="777686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ctr" eaLnBrk="0" hangingPunct="0">
              <a:lnSpc>
                <a:spcPct val="90000"/>
              </a:lnSpc>
            </a:pPr>
            <a:r>
              <a:rPr lang="pl-PL" sz="1000" dirty="0">
                <a:latin typeface="Times New Roman" pitchFamily="18" charset="0"/>
              </a:rPr>
              <a:t>Dane na podstawie sprawozdania SIO na 30 września 2019 r., na 30 września 2020 r. oraz na 30 września 2021 r.</a:t>
            </a:r>
          </a:p>
          <a:p>
            <a:pPr marL="342900" indent="-342900" algn="ctr" eaLnBrk="0" hangingPunct="0">
              <a:lnSpc>
                <a:spcPct val="90000"/>
              </a:lnSpc>
            </a:pPr>
            <a:r>
              <a:rPr lang="pl-PL" sz="1000" dirty="0">
                <a:latin typeface="Times New Roman" pitchFamily="18" charset="0"/>
              </a:rPr>
              <a:t> r.</a:t>
            </a:r>
          </a:p>
        </p:txBody>
      </p:sp>
      <p:sp>
        <p:nvSpPr>
          <p:cNvPr id="3" name="Prostokąt 2"/>
          <p:cNvSpPr/>
          <p:nvPr/>
        </p:nvSpPr>
        <p:spPr>
          <a:xfrm>
            <a:off x="755576" y="5894063"/>
            <a:ext cx="7704856" cy="7017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 eaLnBrk="0" hangingPunct="0">
              <a:lnSpc>
                <a:spcPct val="90000"/>
              </a:lnSpc>
            </a:pPr>
            <a:r>
              <a:rPr lang="pl-PL" sz="2200" dirty="0">
                <a:solidFill>
                  <a:prstClr val="black"/>
                </a:solidFill>
                <a:latin typeface="Times New Roman" pitchFamily="18" charset="0"/>
              </a:rPr>
              <a:t>    W roku szkolnym 2021/2022 w porównaniu do poprzedniego roku liczba dzieci zmniejszyła się globalnie o </a:t>
            </a:r>
            <a:r>
              <a:rPr lang="pl-PL" sz="2200" b="1" dirty="0">
                <a:solidFill>
                  <a:prstClr val="black"/>
                </a:solidFill>
                <a:latin typeface="Times New Roman" pitchFamily="18" charset="0"/>
              </a:rPr>
              <a:t>7 </a:t>
            </a:r>
            <a:r>
              <a:rPr lang="pl-PL" sz="2200" dirty="0">
                <a:solidFill>
                  <a:prstClr val="black"/>
                </a:solidFill>
                <a:latin typeface="Times New Roman" pitchFamily="18" charset="0"/>
              </a:rPr>
              <a:t>dzieci</a:t>
            </a:r>
            <a:r>
              <a:rPr lang="pl-PL" sz="2200" dirty="0">
                <a:latin typeface="Times New Roman" pitchFamily="18" charset="0"/>
              </a:rPr>
              <a:t>.      </a:t>
            </a:r>
          </a:p>
        </p:txBody>
      </p:sp>
    </p:spTree>
    <p:extLst>
      <p:ext uri="{BB962C8B-B14F-4D97-AF65-F5344CB8AC3E}">
        <p14:creationId xmlns:p14="http://schemas.microsoft.com/office/powerpoint/2010/main" val="10006486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315744" y="146132"/>
            <a:ext cx="6512511" cy="1440160"/>
          </a:xfrm>
        </p:spPr>
        <p:txBody>
          <a:bodyPr/>
          <a:lstStyle/>
          <a:p>
            <a:pPr marL="0" indent="0" algn="ctr">
              <a:buNone/>
            </a:pPr>
            <a:r>
              <a:rPr lang="pl-PL" sz="2800" dirty="0">
                <a:solidFill>
                  <a:schemeClr val="tx1"/>
                </a:solidFill>
                <a:effectLst>
                  <a:reflection blurRad="6350" endPos="0" dir="5400000" sy="-100000" algn="bl" rotWithShape="0"/>
                </a:effectLst>
                <a:latin typeface="+mn-lt"/>
              </a:rPr>
              <a:t>Subwencja oświatowa na 1 ucznia w Gminie Rabka-Zdrój</a:t>
            </a:r>
            <a:br>
              <a:rPr lang="pl-PL" dirty="0">
                <a:latin typeface="+mn-lt"/>
              </a:rPr>
            </a:br>
            <a:r>
              <a:rPr lang="pl-PL" sz="2800" dirty="0">
                <a:solidFill>
                  <a:schemeClr val="tx1"/>
                </a:solidFill>
                <a:effectLst>
                  <a:reflection blurRad="6350" endPos="0" dir="5400000" sy="-100000" algn="bl" rotWithShape="0"/>
                </a:effectLst>
                <a:latin typeface="+mn-lt"/>
              </a:rPr>
              <a:t>(przedszkola i oddziały przedszkolne)</a:t>
            </a:r>
          </a:p>
        </p:txBody>
      </p:sp>
      <p:graphicFrame>
        <p:nvGraphicFramePr>
          <p:cNvPr id="4" name="Symbol zastępczy zawartości 3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1695404072"/>
              </p:ext>
            </p:extLst>
          </p:nvPr>
        </p:nvGraphicFramePr>
        <p:xfrm>
          <a:off x="827584" y="1704816"/>
          <a:ext cx="7020780" cy="402844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306226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3427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2423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l-PL" dirty="0"/>
                        <a:t>Subwencja na każdego ucznia: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/>
                        <a:t>Rok szkolny 2020/2021 (średnia z roku 2020 i 2021 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/>
                        <a:t>Rok szkolny 2021/2022 (średnia z</a:t>
                      </a:r>
                      <a:r>
                        <a:rPr lang="pl-PL" baseline="0" dirty="0"/>
                        <a:t> roku 2021 i 2022)</a:t>
                      </a:r>
                      <a:endParaRPr lang="pl-PL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l-PL" dirty="0"/>
                        <a:t>6-latek w przedszkolu w mieście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/>
                        <a:t>4.740,09 zł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/>
                        <a:t>4.879,57 zł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l-PL" dirty="0"/>
                        <a:t>6-latek w przedszkolu na wsi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/>
                        <a:t>5.688,11 zł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/>
                        <a:t>5.855,48 zł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l-PL" dirty="0"/>
                        <a:t>6-latek</a:t>
                      </a:r>
                      <a:r>
                        <a:rPr lang="pl-PL" baseline="0" dirty="0"/>
                        <a:t> w oddziale przedszkolnym w szkole podstawowej w mieście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/>
                        <a:t>4.171,28 </a:t>
                      </a:r>
                      <a:r>
                        <a:rPr lang="pl-PL" baseline="0" dirty="0"/>
                        <a:t>zł</a:t>
                      </a:r>
                    </a:p>
                    <a:p>
                      <a:pPr algn="ctr"/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baseline="0" dirty="0"/>
                        <a:t>4.294,02 zł</a:t>
                      </a:r>
                      <a:endParaRPr lang="pl-PL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dirty="0"/>
                        <a:t>6-latek</a:t>
                      </a:r>
                      <a:r>
                        <a:rPr lang="pl-PL" baseline="0" dirty="0"/>
                        <a:t> w oddziale przedszkolnym w szkole podstawowej na wsi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/>
                        <a:t>5.162,89 zł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/>
                        <a:t>5.269,93</a:t>
                      </a:r>
                      <a:r>
                        <a:rPr lang="pl-PL" baseline="0" dirty="0"/>
                        <a:t> zł</a:t>
                      </a:r>
                      <a:endParaRPr lang="pl-PL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5" name="Prostokąt 4"/>
          <p:cNvSpPr/>
          <p:nvPr/>
        </p:nvSpPr>
        <p:spPr>
          <a:xfrm>
            <a:off x="611560" y="5733256"/>
            <a:ext cx="4818836" cy="2585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eaLnBrk="0" hangingPunct="0">
              <a:lnSpc>
                <a:spcPct val="90000"/>
              </a:lnSpc>
            </a:pPr>
            <a:r>
              <a:rPr lang="pl-PL" sz="1200" dirty="0"/>
              <a:t>Źródło: Wydział EAO.                                            </a:t>
            </a:r>
          </a:p>
        </p:txBody>
      </p:sp>
    </p:spTree>
    <p:extLst>
      <p:ext uri="{BB962C8B-B14F-4D97-AF65-F5344CB8AC3E}">
        <p14:creationId xmlns:p14="http://schemas.microsoft.com/office/powerpoint/2010/main" val="1038478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259632" y="548680"/>
            <a:ext cx="6512511" cy="1143000"/>
          </a:xfrm>
        </p:spPr>
        <p:txBody>
          <a:bodyPr/>
          <a:lstStyle/>
          <a:p>
            <a:pPr marL="0" indent="0" algn="ctr">
              <a:buNone/>
            </a:pPr>
            <a:r>
              <a:rPr lang="pl-PL" sz="2800" dirty="0">
                <a:solidFill>
                  <a:schemeClr val="tx1"/>
                </a:solidFill>
                <a:effectLst>
                  <a:reflection blurRad="6350" endPos="0" dir="5400000" sy="-100000" algn="bl" rotWithShape="0"/>
                </a:effectLst>
                <a:latin typeface="+mn-lt"/>
              </a:rPr>
              <a:t>Wydatki przedszkoli a otrzymana subwencja wraz z dotacjami </a:t>
            </a:r>
          </a:p>
        </p:txBody>
      </p:sp>
      <p:graphicFrame>
        <p:nvGraphicFramePr>
          <p:cNvPr id="4" name="Symbol zastępczy zawartości 3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1684988115"/>
              </p:ext>
            </p:extLst>
          </p:nvPr>
        </p:nvGraphicFramePr>
        <p:xfrm>
          <a:off x="179512" y="2132856"/>
          <a:ext cx="8918793" cy="3888433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28083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819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8417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1216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8594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420123">
                <a:tc>
                  <a:txBody>
                    <a:bodyPr/>
                    <a:lstStyle/>
                    <a:p>
                      <a:r>
                        <a:rPr lang="pl-PL" sz="1600" dirty="0">
                          <a:solidFill>
                            <a:schemeClr val="tx1"/>
                          </a:solidFill>
                        </a:rPr>
                        <a:t>Placówka</a:t>
                      </a:r>
                      <a:r>
                        <a:rPr lang="pl-PL" sz="1600" baseline="0" dirty="0">
                          <a:solidFill>
                            <a:schemeClr val="tx1"/>
                          </a:solidFill>
                        </a:rPr>
                        <a:t> oświatowa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1600" dirty="0">
                          <a:solidFill>
                            <a:schemeClr val="tx1"/>
                          </a:solidFill>
                        </a:rPr>
                        <a:t>Subwencja+</a:t>
                      </a:r>
                      <a:r>
                        <a:rPr lang="pl-PL" sz="1600" baseline="0" dirty="0">
                          <a:solidFill>
                            <a:schemeClr val="tx1"/>
                          </a:solidFill>
                        </a:rPr>
                        <a:t> Dotacja przedszkolna</a:t>
                      </a:r>
                      <a:endParaRPr lang="pl-PL" sz="16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1600" dirty="0">
                          <a:solidFill>
                            <a:schemeClr val="tx1"/>
                          </a:solidFill>
                        </a:rPr>
                        <a:t>Wydatki wykonane w roku szkolnym 2021/2022</a:t>
                      </a:r>
                      <a:endParaRPr lang="pl-PL" sz="1600" baseline="300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1600" dirty="0">
                          <a:solidFill>
                            <a:schemeClr val="tx1"/>
                          </a:solidFill>
                        </a:rPr>
                        <a:t>Wydatki ponoszone przez Gminę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1600" dirty="0">
                          <a:solidFill>
                            <a:schemeClr val="tx1"/>
                          </a:solidFill>
                        </a:rPr>
                        <a:t>% udział Gminy w wydatkach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93662">
                <a:tc>
                  <a:txBody>
                    <a:bodyPr/>
                    <a:lstStyle/>
                    <a:p>
                      <a:r>
                        <a:rPr lang="pl-PL" dirty="0"/>
                        <a:t>Przedszkole Miejskie Nr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600" b="1" dirty="0">
                          <a:solidFill>
                            <a:schemeClr val="tx1"/>
                          </a:solidFill>
                        </a:rPr>
                        <a:t>737.797,50 zł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600" b="1" dirty="0"/>
                        <a:t>1.281.703,70 zł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600" b="1" dirty="0"/>
                        <a:t>543.906,20 zł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600" b="1" dirty="0"/>
                        <a:t>42,44 %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93662">
                <a:tc>
                  <a:txBody>
                    <a:bodyPr/>
                    <a:lstStyle/>
                    <a:p>
                      <a:r>
                        <a:rPr lang="pl-PL" dirty="0">
                          <a:solidFill>
                            <a:schemeClr val="tx1"/>
                          </a:solidFill>
                        </a:rPr>
                        <a:t>Przedszkole</a:t>
                      </a:r>
                      <a:r>
                        <a:rPr lang="pl-PL" baseline="0" dirty="0">
                          <a:solidFill>
                            <a:schemeClr val="tx1"/>
                          </a:solidFill>
                        </a:rPr>
                        <a:t> Nr 2</a:t>
                      </a:r>
                      <a:endParaRPr lang="pl-PL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600" b="1" dirty="0">
                          <a:solidFill>
                            <a:schemeClr val="tx1"/>
                          </a:solidFill>
                        </a:rPr>
                        <a:t>34.595,85 zł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600" b="1" dirty="0">
                          <a:solidFill>
                            <a:schemeClr val="tx1"/>
                          </a:solidFill>
                        </a:rPr>
                        <a:t>146.073,69 zł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600" b="1" dirty="0">
                          <a:solidFill>
                            <a:schemeClr val="tx1"/>
                          </a:solidFill>
                        </a:rPr>
                        <a:t>111.477,84 zł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600" b="1" dirty="0">
                          <a:solidFill>
                            <a:schemeClr val="tx1"/>
                          </a:solidFill>
                        </a:rPr>
                        <a:t>76,32%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93662">
                <a:tc>
                  <a:txBody>
                    <a:bodyPr/>
                    <a:lstStyle/>
                    <a:p>
                      <a:r>
                        <a:rPr lang="pl-PL" dirty="0"/>
                        <a:t>Przedszkole w Chabówce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600" b="1" dirty="0">
                          <a:solidFill>
                            <a:schemeClr val="tx1"/>
                          </a:solidFill>
                        </a:rPr>
                        <a:t>436.935,85 zł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600" b="1" dirty="0"/>
                        <a:t>1.011.102,72 zł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600" b="1" dirty="0"/>
                        <a:t>574.166,87 zł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600" b="1" dirty="0"/>
                        <a:t>56,79%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93662">
                <a:tc>
                  <a:txBody>
                    <a:bodyPr/>
                    <a:lstStyle/>
                    <a:p>
                      <a:r>
                        <a:rPr lang="pl-PL" dirty="0"/>
                        <a:t>ZPS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600" b="1" dirty="0"/>
                        <a:t>1.698.989,08 zł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600" b="1" dirty="0"/>
                        <a:t>1.723.325,26 zł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600" b="1" dirty="0"/>
                        <a:t>24.336,18 zł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600" b="1" dirty="0"/>
                        <a:t>1,41%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93662">
                <a:tc>
                  <a:txBody>
                    <a:bodyPr/>
                    <a:lstStyle/>
                    <a:p>
                      <a:pPr algn="r"/>
                      <a:r>
                        <a:rPr lang="pl-PL" b="1" dirty="0"/>
                        <a:t>RAZEM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b="1" u="sng" dirty="0"/>
                        <a:t>2.908.318,28 zł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600" b="1" u="sng" dirty="0"/>
                        <a:t>4.162.205,37 zł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600" b="1" u="sng" dirty="0"/>
                        <a:t>1.253.887,09 zł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600" b="1" u="sng" dirty="0"/>
                        <a:t>30,13%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39317853"/>
                  </a:ext>
                </a:extLst>
              </a:tr>
            </a:tbl>
          </a:graphicData>
        </a:graphic>
      </p:graphicFrame>
      <p:sp>
        <p:nvSpPr>
          <p:cNvPr id="5" name="Prostokąt 4"/>
          <p:cNvSpPr/>
          <p:nvPr/>
        </p:nvSpPr>
        <p:spPr>
          <a:xfrm>
            <a:off x="251520" y="6309320"/>
            <a:ext cx="4818836" cy="2585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eaLnBrk="0" hangingPunct="0">
              <a:lnSpc>
                <a:spcPct val="90000"/>
              </a:lnSpc>
            </a:pPr>
            <a:r>
              <a:rPr lang="pl-PL" sz="1200" dirty="0"/>
              <a:t>Źródło: Wydział EAO.</a:t>
            </a:r>
            <a:endParaRPr lang="pl-PL" sz="1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73997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969288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pl-PL" sz="2800" b="1" dirty="0"/>
              <a:t>Koszty w przeliczeniu na 1 dziecko w roku szkolnym 2021/2022</a:t>
            </a:r>
            <a:endParaRPr lang="pl-PL" sz="2800" b="1" dirty="0">
              <a:solidFill>
                <a:srgbClr val="FF0000"/>
              </a:solidFill>
            </a:endParaRPr>
          </a:p>
        </p:txBody>
      </p:sp>
      <p:graphicFrame>
        <p:nvGraphicFramePr>
          <p:cNvPr id="6" name="Tabel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09519206"/>
              </p:ext>
            </p:extLst>
          </p:nvPr>
        </p:nvGraphicFramePr>
        <p:xfrm>
          <a:off x="467544" y="2204864"/>
          <a:ext cx="7920880" cy="216024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283407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4404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4404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9871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864096">
                <a:tc>
                  <a:txBody>
                    <a:bodyPr/>
                    <a:lstStyle/>
                    <a:p>
                      <a:pPr algn="ctr"/>
                      <a:r>
                        <a:rPr lang="pl-PL" sz="1600" dirty="0">
                          <a:solidFill>
                            <a:schemeClr val="tx1"/>
                          </a:solidFill>
                        </a:rPr>
                        <a:t>Placówka</a:t>
                      </a:r>
                      <a:r>
                        <a:rPr lang="pl-PL" sz="1600" baseline="0" dirty="0">
                          <a:solidFill>
                            <a:schemeClr val="tx1"/>
                          </a:solidFill>
                        </a:rPr>
                        <a:t> oświatowa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600" dirty="0">
                          <a:solidFill>
                            <a:schemeClr val="tx1"/>
                          </a:solidFill>
                        </a:rPr>
                        <a:t>Liczba dzieci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600" dirty="0">
                          <a:solidFill>
                            <a:schemeClr val="tx1"/>
                          </a:solidFill>
                        </a:rPr>
                        <a:t>Roczne</a:t>
                      </a:r>
                      <a:r>
                        <a:rPr lang="pl-PL" sz="1600" baseline="0" dirty="0">
                          <a:solidFill>
                            <a:schemeClr val="tx1"/>
                          </a:solidFill>
                        </a:rPr>
                        <a:t> koszty</a:t>
                      </a:r>
                      <a:endParaRPr lang="pl-PL" sz="16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600" dirty="0">
                          <a:solidFill>
                            <a:schemeClr val="tx1"/>
                          </a:solidFill>
                        </a:rPr>
                        <a:t>Miesięczne</a:t>
                      </a:r>
                      <a:r>
                        <a:rPr lang="pl-PL" sz="1600" baseline="0" dirty="0">
                          <a:solidFill>
                            <a:schemeClr val="tx1"/>
                          </a:solidFill>
                        </a:rPr>
                        <a:t> koszty</a:t>
                      </a:r>
                    </a:p>
                    <a:p>
                      <a:pPr algn="ctr"/>
                      <a:endParaRPr lang="pl-PL" sz="1600" baseline="300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2048">
                <a:tc>
                  <a:txBody>
                    <a:bodyPr/>
                    <a:lstStyle/>
                    <a:p>
                      <a:pPr algn="ctr"/>
                      <a:r>
                        <a:rPr lang="pl-PL" dirty="0">
                          <a:solidFill>
                            <a:schemeClr val="tx1"/>
                          </a:solidFill>
                        </a:rPr>
                        <a:t>Przedszkole Miejskie Nr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600" b="1" dirty="0">
                          <a:solidFill>
                            <a:schemeClr val="tx1"/>
                          </a:solidFill>
                        </a:rPr>
                        <a:t>119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600" b="1" dirty="0">
                          <a:solidFill>
                            <a:schemeClr val="tx1"/>
                          </a:solidFill>
                        </a:rPr>
                        <a:t>10.770,62 zł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600" b="1" dirty="0">
                          <a:solidFill>
                            <a:schemeClr val="tx1"/>
                          </a:solidFill>
                        </a:rPr>
                        <a:t>897,55 zł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32048">
                <a:tc>
                  <a:txBody>
                    <a:bodyPr/>
                    <a:lstStyle/>
                    <a:p>
                      <a:pPr algn="ctr"/>
                      <a:r>
                        <a:rPr lang="pl-PL" dirty="0">
                          <a:solidFill>
                            <a:schemeClr val="tx1"/>
                          </a:solidFill>
                        </a:rPr>
                        <a:t>Przedszkole</a:t>
                      </a:r>
                      <a:r>
                        <a:rPr lang="pl-PL" baseline="0" dirty="0">
                          <a:solidFill>
                            <a:schemeClr val="tx1"/>
                          </a:solidFill>
                        </a:rPr>
                        <a:t> Nr 2</a:t>
                      </a:r>
                      <a:endParaRPr lang="pl-PL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600" b="1" dirty="0">
                          <a:solidFill>
                            <a:schemeClr val="tx1"/>
                          </a:solidFill>
                        </a:rPr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600" b="1" dirty="0">
                          <a:solidFill>
                            <a:schemeClr val="tx1"/>
                          </a:solidFill>
                        </a:rPr>
                        <a:t>24.345,62 zł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600" b="1" dirty="0">
                          <a:solidFill>
                            <a:schemeClr val="tx1"/>
                          </a:solidFill>
                        </a:rPr>
                        <a:t>2.028,80 zł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32048">
                <a:tc>
                  <a:txBody>
                    <a:bodyPr/>
                    <a:lstStyle/>
                    <a:p>
                      <a:pPr algn="ctr"/>
                      <a:r>
                        <a:rPr lang="pl-PL" dirty="0"/>
                        <a:t>Przedszkole w Chabówce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600" b="1" dirty="0"/>
                        <a:t>95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600" b="1" dirty="0"/>
                        <a:t>10.643,19 zł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600" b="1" dirty="0"/>
                        <a:t>886,93 zł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059674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99592" y="404664"/>
            <a:ext cx="7272808" cy="1800200"/>
          </a:xfrm>
        </p:spPr>
        <p:txBody>
          <a:bodyPr/>
          <a:lstStyle/>
          <a:p>
            <a:pPr marL="0" indent="0" algn="ctr">
              <a:buNone/>
            </a:pPr>
            <a:r>
              <a:rPr lang="pl-PL" sz="2800" dirty="0">
                <a:solidFill>
                  <a:schemeClr val="tx1"/>
                </a:solidFill>
                <a:effectLst/>
                <a:latin typeface="+mn-lt"/>
              </a:rPr>
              <a:t>Sieć przedszkolna – placówki prowadzone przez </a:t>
            </a:r>
            <a:r>
              <a:rPr lang="pl-PL" sz="2800" dirty="0">
                <a:solidFill>
                  <a:prstClr val="black"/>
                </a:solidFill>
                <a:effectLst/>
                <a:latin typeface="+mn-lt"/>
              </a:rPr>
              <a:t>osoby prawne inne niż JST oraz przez osoby fizyczne</a:t>
            </a:r>
            <a:endParaRPr lang="pl-PL" sz="2800" dirty="0">
              <a:latin typeface="+mn-lt"/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sz="quarter" idx="13"/>
          </p:nvPr>
        </p:nvSpPr>
        <p:spPr>
          <a:xfrm>
            <a:off x="827584" y="1988840"/>
            <a:ext cx="7848872" cy="3384376"/>
          </a:xfrm>
        </p:spPr>
        <p:txBody>
          <a:bodyPr>
            <a:normAutofit fontScale="25000" lnSpcReduction="20000"/>
          </a:bodyPr>
          <a:lstStyle/>
          <a:p>
            <a:pPr marL="342900" lvl="0" indent="-342900" algn="just">
              <a:spcAft>
                <a:spcPts val="0"/>
              </a:spcAft>
              <a:buClrTx/>
              <a:buSzTx/>
              <a:buNone/>
            </a:pPr>
            <a:r>
              <a:rPr lang="pl-PL" sz="6800" dirty="0">
                <a:solidFill>
                  <a:prstClr val="black"/>
                </a:solidFill>
              </a:rPr>
              <a:t>Na terenie Gminy Rabka-Zdrój działalność edukacyjną w roku szkolnym 2021/2022</a:t>
            </a:r>
          </a:p>
          <a:p>
            <a:pPr marL="342900" lvl="0" indent="-342900" algn="just">
              <a:spcAft>
                <a:spcPts val="0"/>
              </a:spcAft>
              <a:buClrTx/>
              <a:buSzTx/>
              <a:buNone/>
            </a:pPr>
            <a:r>
              <a:rPr lang="pl-PL" sz="6800" dirty="0">
                <a:solidFill>
                  <a:prstClr val="black"/>
                </a:solidFill>
              </a:rPr>
              <a:t>prowadziło </a:t>
            </a:r>
            <a:r>
              <a:rPr lang="pl-PL" sz="6800" b="1" dirty="0">
                <a:solidFill>
                  <a:prstClr val="black"/>
                </a:solidFill>
              </a:rPr>
              <a:t>7</a:t>
            </a:r>
            <a:r>
              <a:rPr lang="pl-PL" sz="6800" b="1" dirty="0">
                <a:solidFill>
                  <a:schemeClr val="tx1"/>
                </a:solidFill>
              </a:rPr>
              <a:t> </a:t>
            </a:r>
            <a:r>
              <a:rPr lang="pl-PL" sz="6800" dirty="0">
                <a:solidFill>
                  <a:schemeClr val="tx1"/>
                </a:solidFill>
              </a:rPr>
              <a:t>placówek oświatowych </a:t>
            </a:r>
            <a:r>
              <a:rPr lang="pl-PL" sz="6800" dirty="0">
                <a:solidFill>
                  <a:prstClr val="black"/>
                </a:solidFill>
              </a:rPr>
              <a:t>prowadzonych przez osoby prawne inne niż JST,</a:t>
            </a:r>
          </a:p>
          <a:p>
            <a:pPr marL="342900" lvl="0" indent="-342900" algn="just">
              <a:spcAft>
                <a:spcPts val="0"/>
              </a:spcAft>
              <a:buClrTx/>
              <a:buSzTx/>
              <a:buNone/>
            </a:pPr>
            <a:r>
              <a:rPr lang="pl-PL" sz="6800" dirty="0">
                <a:solidFill>
                  <a:prstClr val="black"/>
                </a:solidFill>
              </a:rPr>
              <a:t>bądź przez osobę fizyczną, tj.:</a:t>
            </a:r>
          </a:p>
          <a:p>
            <a:pPr marL="342900" lvl="0" indent="-342900" algn="just">
              <a:spcAft>
                <a:spcPts val="0"/>
              </a:spcAft>
              <a:buClrTx/>
              <a:buSzTx/>
              <a:buNone/>
            </a:pPr>
            <a:endParaRPr lang="pl-PL" sz="6800" dirty="0">
              <a:solidFill>
                <a:prstClr val="black"/>
              </a:solidFill>
            </a:endParaRPr>
          </a:p>
          <a:p>
            <a:pPr marL="360000" lvl="2" indent="-228600" algn="just">
              <a:spcAft>
                <a:spcPts val="0"/>
              </a:spcAft>
              <a:buClrTx/>
              <a:buSzTx/>
              <a:buFont typeface="Arial" pitchFamily="34" charset="0"/>
              <a:buChar char="•"/>
            </a:pPr>
            <a:r>
              <a:rPr lang="pl-PL" sz="6800" dirty="0">
                <a:solidFill>
                  <a:schemeClr val="tx1"/>
                </a:solidFill>
              </a:rPr>
              <a:t>Przedszkole Niepubliczne „</a:t>
            </a:r>
            <a:r>
              <a:rPr lang="pl-PL" sz="6800" dirty="0" err="1">
                <a:solidFill>
                  <a:schemeClr val="tx1"/>
                </a:solidFill>
              </a:rPr>
              <a:t>Wołynianka</a:t>
            </a:r>
            <a:r>
              <a:rPr lang="pl-PL" sz="6800" dirty="0">
                <a:solidFill>
                  <a:schemeClr val="tx1"/>
                </a:solidFill>
              </a:rPr>
              <a:t>”,</a:t>
            </a:r>
          </a:p>
          <a:p>
            <a:pPr marL="360000" lvl="2" indent="-228600" algn="just">
              <a:spcAft>
                <a:spcPts val="0"/>
              </a:spcAft>
              <a:buClrTx/>
              <a:buSzTx/>
              <a:buFont typeface="Arial" pitchFamily="34" charset="0"/>
              <a:buChar char="•"/>
            </a:pPr>
            <a:r>
              <a:rPr lang="pl-PL" sz="6800" dirty="0">
                <a:solidFill>
                  <a:schemeClr val="tx1"/>
                </a:solidFill>
              </a:rPr>
              <a:t>Niepubliczne Przedszkole Językowe „Happy </a:t>
            </a:r>
            <a:r>
              <a:rPr lang="pl-PL" sz="6800" dirty="0" err="1">
                <a:solidFill>
                  <a:schemeClr val="tx1"/>
                </a:solidFill>
              </a:rPr>
              <a:t>Teddy</a:t>
            </a:r>
            <a:r>
              <a:rPr lang="pl-PL" sz="6800" dirty="0">
                <a:solidFill>
                  <a:schemeClr val="tx1"/>
                </a:solidFill>
              </a:rPr>
              <a:t>”,</a:t>
            </a:r>
          </a:p>
          <a:p>
            <a:pPr marL="360000" lvl="2" indent="-228600" algn="just">
              <a:spcAft>
                <a:spcPts val="0"/>
              </a:spcAft>
              <a:buClrTx/>
              <a:buSzTx/>
              <a:buFont typeface="Arial" pitchFamily="34" charset="0"/>
              <a:buChar char="•"/>
            </a:pPr>
            <a:r>
              <a:rPr lang="pl-PL" sz="6800" dirty="0">
                <a:solidFill>
                  <a:schemeClr val="tx1"/>
                </a:solidFill>
              </a:rPr>
              <a:t>Przedszkole Niepubliczne „Loretto”,</a:t>
            </a:r>
          </a:p>
          <a:p>
            <a:pPr marL="360000" lvl="2" indent="-228600" algn="just">
              <a:spcAft>
                <a:spcPts val="0"/>
              </a:spcAft>
              <a:buClrTx/>
              <a:buSzTx/>
              <a:buFont typeface="Arial" pitchFamily="34" charset="0"/>
              <a:buChar char="•"/>
            </a:pPr>
            <a:r>
              <a:rPr lang="pl-PL" sz="6800" dirty="0">
                <a:solidFill>
                  <a:schemeClr val="tx1"/>
                </a:solidFill>
              </a:rPr>
              <a:t>Niepubliczne Przedszkole Językowe </a:t>
            </a:r>
            <a:r>
              <a:rPr lang="pl-PL" sz="6800" dirty="0" err="1">
                <a:solidFill>
                  <a:schemeClr val="tx1"/>
                </a:solidFill>
              </a:rPr>
              <a:t>BabyLand</a:t>
            </a:r>
            <a:r>
              <a:rPr lang="pl-PL" sz="6800" dirty="0">
                <a:solidFill>
                  <a:schemeClr val="tx1"/>
                </a:solidFill>
              </a:rPr>
              <a:t>,</a:t>
            </a:r>
          </a:p>
          <a:p>
            <a:pPr marL="360000" lvl="2" indent="-228600" algn="just">
              <a:spcAft>
                <a:spcPts val="0"/>
              </a:spcAft>
              <a:buClrTx/>
              <a:buSzTx/>
              <a:buFont typeface="Arial" pitchFamily="34" charset="0"/>
              <a:buChar char="•"/>
            </a:pPr>
            <a:r>
              <a:rPr lang="pl-PL" sz="6800" dirty="0">
                <a:solidFill>
                  <a:schemeClr val="tx1"/>
                </a:solidFill>
              </a:rPr>
              <a:t>Niepubliczne Przedszkole „Madagaskar”, </a:t>
            </a:r>
          </a:p>
          <a:p>
            <a:pPr marL="360000" lvl="2" indent="-228600" algn="just">
              <a:spcAft>
                <a:spcPts val="0"/>
              </a:spcAft>
              <a:buClrTx/>
              <a:buSzTx/>
              <a:buFont typeface="Arial" pitchFamily="34" charset="0"/>
              <a:buChar char="•"/>
            </a:pPr>
            <a:r>
              <a:rPr lang="pl-PL" sz="6800" dirty="0">
                <a:solidFill>
                  <a:schemeClr val="tx1"/>
                </a:solidFill>
              </a:rPr>
              <a:t>Niepubliczny Punkt Przedszkolny SS NMP NP.,</a:t>
            </a:r>
          </a:p>
          <a:p>
            <a:pPr marL="360000" lvl="2" indent="-228600" algn="just">
              <a:spcAft>
                <a:spcPts val="0"/>
              </a:spcAft>
              <a:buClrTx/>
              <a:buSzTx/>
              <a:buFont typeface="Arial" pitchFamily="34" charset="0"/>
              <a:buChar char="•"/>
            </a:pPr>
            <a:r>
              <a:rPr lang="pl-PL" sz="6800" dirty="0">
                <a:solidFill>
                  <a:schemeClr val="tx1"/>
                </a:solidFill>
              </a:rPr>
              <a:t>Punkt Przedszkolny z Oddziałami Integracyjnymi „Baby Land”.</a:t>
            </a:r>
          </a:p>
          <a:p>
            <a:pPr marL="131400" lvl="2" indent="0" algn="just">
              <a:spcAft>
                <a:spcPts val="0"/>
              </a:spcAft>
              <a:buClrTx/>
              <a:buSzTx/>
              <a:buNone/>
            </a:pPr>
            <a:endParaRPr lang="pl-PL" sz="6800" dirty="0">
              <a:solidFill>
                <a:schemeClr val="tx1"/>
              </a:solidFill>
            </a:endParaRPr>
          </a:p>
          <a:p>
            <a:pPr marL="342900" lvl="0" indent="-342900" algn="just">
              <a:spcAft>
                <a:spcPts val="0"/>
              </a:spcAft>
              <a:buClrTx/>
              <a:buSzTx/>
              <a:buFont typeface="Arial" pitchFamily="34" charset="0"/>
              <a:buChar char="•"/>
            </a:pPr>
            <a:endParaRPr lang="pl-PL" sz="3500" dirty="0">
              <a:solidFill>
                <a:prstClr val="black"/>
              </a:solidFill>
            </a:endParaRPr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24351927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331640" y="332656"/>
            <a:ext cx="6512511" cy="1143000"/>
          </a:xfrm>
        </p:spPr>
        <p:txBody>
          <a:bodyPr/>
          <a:lstStyle/>
          <a:p>
            <a:pPr marL="0" indent="0" algn="ctr">
              <a:buNone/>
            </a:pPr>
            <a:r>
              <a:rPr lang="pl-PL" sz="2400" u="sng" dirty="0">
                <a:solidFill>
                  <a:schemeClr val="tx1"/>
                </a:solidFill>
                <a:effectLst>
                  <a:reflection blurRad="6350" endPos="0" dir="5400000" sy="-100000" algn="bl" rotWithShape="0"/>
                </a:effectLst>
                <a:latin typeface="+mn-lt"/>
              </a:rPr>
              <a:t>LICZBA DZIECI </a:t>
            </a:r>
            <a:r>
              <a:rPr lang="pl-PL" sz="2400" dirty="0">
                <a:solidFill>
                  <a:schemeClr val="tx1"/>
                </a:solidFill>
                <a:effectLst>
                  <a:reflection blurRad="6350" endPos="0" dir="5400000" sy="-100000" algn="bl" rotWithShape="0"/>
                </a:effectLst>
                <a:latin typeface="+mn-lt"/>
              </a:rPr>
              <a:t>– Niepubliczne przedszkola, Niepubliczne punkty przedszkolne</a:t>
            </a:r>
            <a:endParaRPr lang="pl-PL" sz="2400" dirty="0">
              <a:latin typeface="+mn-lt"/>
            </a:endParaRPr>
          </a:p>
        </p:txBody>
      </p:sp>
      <p:graphicFrame>
        <p:nvGraphicFramePr>
          <p:cNvPr id="4" name="Symbol zastępczy zawartości 3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1936887757"/>
              </p:ext>
            </p:extLst>
          </p:nvPr>
        </p:nvGraphicFramePr>
        <p:xfrm>
          <a:off x="179512" y="1196752"/>
          <a:ext cx="8784976" cy="429481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Prostokąt 4"/>
          <p:cNvSpPr/>
          <p:nvPr/>
        </p:nvSpPr>
        <p:spPr>
          <a:xfrm>
            <a:off x="1115616" y="5491562"/>
            <a:ext cx="66247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ctr" eaLnBrk="0" hangingPunct="0">
              <a:lnSpc>
                <a:spcPct val="90000"/>
              </a:lnSpc>
            </a:pPr>
            <a:r>
              <a:rPr lang="pl-PL" sz="1000" dirty="0">
                <a:latin typeface="Times New Roman" pitchFamily="18" charset="0"/>
              </a:rPr>
              <a:t>Dane na podstawie sprawozdania SIO na 30 września 2019 r., na 30 września 2020 r. oraz na 30 września 2021 r.</a:t>
            </a:r>
          </a:p>
        </p:txBody>
      </p:sp>
      <p:sp>
        <p:nvSpPr>
          <p:cNvPr id="3" name="Prostokąt 2"/>
          <p:cNvSpPr/>
          <p:nvPr/>
        </p:nvSpPr>
        <p:spPr>
          <a:xfrm>
            <a:off x="1115616" y="5877272"/>
            <a:ext cx="7488832" cy="5909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 eaLnBrk="0" hangingPunct="0">
              <a:lnSpc>
                <a:spcPct val="90000"/>
              </a:lnSpc>
            </a:pPr>
            <a:r>
              <a:rPr lang="pl-PL" dirty="0">
                <a:solidFill>
                  <a:prstClr val="black"/>
                </a:solidFill>
                <a:latin typeface="Times New Roman" pitchFamily="18" charset="0"/>
              </a:rPr>
              <a:t>W roku szkolnym 2021/2022 w porównaniu do poprzedniego roku liczba</a:t>
            </a:r>
          </a:p>
          <a:p>
            <a:pPr marL="342900" lvl="0" indent="-342900" algn="just" eaLnBrk="0" hangingPunct="0">
              <a:lnSpc>
                <a:spcPct val="90000"/>
              </a:lnSpc>
            </a:pPr>
            <a:r>
              <a:rPr lang="pl-PL" dirty="0">
                <a:solidFill>
                  <a:prstClr val="black"/>
                </a:solidFill>
                <a:latin typeface="Times New Roman" pitchFamily="18" charset="0"/>
              </a:rPr>
              <a:t>dzieci zwiększyła się globalnie o </a:t>
            </a:r>
            <a:r>
              <a:rPr lang="pl-PL" b="1" dirty="0">
                <a:solidFill>
                  <a:prstClr val="black"/>
                </a:solidFill>
                <a:latin typeface="Times New Roman" pitchFamily="18" charset="0"/>
              </a:rPr>
              <a:t>21 </a:t>
            </a:r>
            <a:r>
              <a:rPr lang="pl-PL" dirty="0">
                <a:solidFill>
                  <a:prstClr val="black"/>
                </a:solidFill>
                <a:latin typeface="Times New Roman" pitchFamily="18" charset="0"/>
              </a:rPr>
              <a:t>dzieci. </a:t>
            </a:r>
          </a:p>
        </p:txBody>
      </p:sp>
    </p:spTree>
    <p:extLst>
      <p:ext uri="{BB962C8B-B14F-4D97-AF65-F5344CB8AC3E}">
        <p14:creationId xmlns:p14="http://schemas.microsoft.com/office/powerpoint/2010/main" val="264226171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115616" y="86261"/>
            <a:ext cx="6512511" cy="929040"/>
          </a:xfrm>
        </p:spPr>
        <p:txBody>
          <a:bodyPr/>
          <a:lstStyle/>
          <a:p>
            <a:pPr marL="0" indent="0" algn="ctr">
              <a:buNone/>
            </a:pPr>
            <a:r>
              <a:rPr lang="pl-PL" sz="2800" dirty="0">
                <a:solidFill>
                  <a:schemeClr val="tx1"/>
                </a:solidFill>
                <a:effectLst>
                  <a:reflection blurRad="6350" endPos="0" dir="5400000" sy="-100000" algn="bl" rotWithShape="0"/>
                </a:effectLst>
                <a:latin typeface="+mn-lt"/>
              </a:rPr>
              <a:t>Dotacja dla niepublicznych przedszkoli </a:t>
            </a:r>
            <a:br>
              <a:rPr lang="pl-PL" sz="2800" dirty="0">
                <a:solidFill>
                  <a:schemeClr val="tx1"/>
                </a:solidFill>
                <a:effectLst>
                  <a:reflection blurRad="6350" endPos="0" dir="5400000" sy="-100000" algn="bl" rotWithShape="0"/>
                </a:effectLst>
                <a:latin typeface="+mn-lt"/>
              </a:rPr>
            </a:br>
            <a:r>
              <a:rPr lang="pl-PL" sz="2800" dirty="0">
                <a:solidFill>
                  <a:schemeClr val="tx1"/>
                </a:solidFill>
                <a:effectLst>
                  <a:reflection blurRad="6350" endPos="0" dir="5400000" sy="-100000" algn="bl" rotWithShape="0"/>
                </a:effectLst>
                <a:latin typeface="+mn-lt"/>
              </a:rPr>
              <a:t>i punktu przedszkolnego</a:t>
            </a:r>
          </a:p>
        </p:txBody>
      </p:sp>
      <p:sp>
        <p:nvSpPr>
          <p:cNvPr id="4" name="Symbol zastępczy tekstu 6"/>
          <p:cNvSpPr txBox="1">
            <a:spLocks/>
          </p:cNvSpPr>
          <p:nvPr/>
        </p:nvSpPr>
        <p:spPr>
          <a:xfrm>
            <a:off x="319350" y="1034990"/>
            <a:ext cx="8501122" cy="1428760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10000"/>
          </a:bodyPr>
          <a:lstStyle>
            <a:lvl1pPr marL="2286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8988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66420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965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860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587752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buNone/>
            </a:pPr>
            <a:r>
              <a:rPr lang="pl-PL" sz="1800" dirty="0"/>
              <a:t>		</a:t>
            </a:r>
            <a:r>
              <a:rPr lang="pl-PL" sz="1700" dirty="0">
                <a:solidFill>
                  <a:schemeClr val="tx1"/>
                </a:solidFill>
              </a:rPr>
              <a:t>Dotacje dla  niepublicznych przedszkoli i punktu przedszkolnego przysługują na każdego ucznia w wysokości 75% wydatków bieżących ponoszonych w przedszkolach publicznych w przeliczeniu na jednego ucznia. </a:t>
            </a:r>
            <a:r>
              <a:rPr lang="pl-PL" sz="1600" dirty="0">
                <a:solidFill>
                  <a:schemeClr val="tx1"/>
                </a:solidFill>
              </a:rPr>
              <a:t>Wysokość dotacji na dziecko w  niepublicznych przedszkolach, niepublicznych punktach przedszkolnych wynosiła w 2021 roku – </a:t>
            </a:r>
            <a:r>
              <a:rPr lang="pl-PL" sz="1700" dirty="0">
                <a:solidFill>
                  <a:schemeClr val="tx1"/>
                </a:solidFill>
              </a:rPr>
              <a:t>671,40 zł miesięcznie, w 2022  - 638,22 zł miesięcznie.</a:t>
            </a:r>
          </a:p>
          <a:p>
            <a:pPr algn="just">
              <a:buFont typeface="Georgia" pitchFamily="18" charset="0"/>
              <a:buNone/>
            </a:pPr>
            <a:r>
              <a:rPr lang="pl-PL" sz="1700" dirty="0">
                <a:solidFill>
                  <a:schemeClr val="tx1"/>
                </a:solidFill>
              </a:rPr>
              <a:t>	W roku szkolnym 2021/2022 niepublicznym przedszkolom i punkcie przedszkolnym funkcjonującym na terenie Gminy Rabka-Zdrój została przekazana dotacja w wysokości:</a:t>
            </a:r>
          </a:p>
        </p:txBody>
      </p:sp>
      <p:graphicFrame>
        <p:nvGraphicFramePr>
          <p:cNvPr id="7" name="Symbol zastępczy zawartości 6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602961848"/>
              </p:ext>
            </p:extLst>
          </p:nvPr>
        </p:nvGraphicFramePr>
        <p:xfrm>
          <a:off x="175334" y="2327287"/>
          <a:ext cx="8789154" cy="377952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48913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89779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82810">
                <a:tc>
                  <a:txBody>
                    <a:bodyPr/>
                    <a:lstStyle/>
                    <a:p>
                      <a:pPr algn="ctr"/>
                      <a:r>
                        <a:rPr lang="pl-PL" sz="2000" dirty="0">
                          <a:solidFill>
                            <a:schemeClr val="tx1"/>
                          </a:solidFill>
                        </a:rPr>
                        <a:t>Przedszkole / Inna forma wychowania przedszkolnego</a:t>
                      </a:r>
                    </a:p>
                  </a:txBody>
                  <a:tcPr marL="240989" marR="24098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000" dirty="0">
                          <a:solidFill>
                            <a:schemeClr val="tx1"/>
                          </a:solidFill>
                        </a:rPr>
                        <a:t>Kwota</a:t>
                      </a:r>
                      <a:r>
                        <a:rPr lang="pl-PL" sz="2000" baseline="0" dirty="0">
                          <a:solidFill>
                            <a:schemeClr val="tx1"/>
                          </a:solidFill>
                        </a:rPr>
                        <a:t> dotacji należnej</a:t>
                      </a:r>
                      <a:br>
                        <a:rPr lang="pl-PL" sz="2000" baseline="0" dirty="0">
                          <a:solidFill>
                            <a:schemeClr val="tx1"/>
                          </a:solidFill>
                        </a:rPr>
                      </a:br>
                      <a:endParaRPr lang="pl-PL" sz="2000" dirty="0">
                        <a:solidFill>
                          <a:schemeClr val="tx1"/>
                        </a:solidFill>
                      </a:endParaRPr>
                    </a:p>
                  </a:txBody>
                  <a:tcPr marL="240989" marR="240989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6249">
                <a:tc>
                  <a:txBody>
                    <a:bodyPr/>
                    <a:lstStyle/>
                    <a:p>
                      <a:pPr algn="ctr"/>
                      <a:r>
                        <a:rPr lang="pl-PL" sz="1400" dirty="0"/>
                        <a:t>Przedszkole</a:t>
                      </a:r>
                      <a:r>
                        <a:rPr lang="pl-PL" sz="1400" baseline="0" dirty="0"/>
                        <a:t> Niepubliczne </a:t>
                      </a:r>
                      <a:r>
                        <a:rPr lang="pl-PL" sz="1400" dirty="0"/>
                        <a:t>„</a:t>
                      </a:r>
                      <a:r>
                        <a:rPr lang="pl-PL" sz="1400" dirty="0" err="1"/>
                        <a:t>Wołynianka</a:t>
                      </a:r>
                      <a:r>
                        <a:rPr lang="pl-PL" sz="1400" dirty="0"/>
                        <a:t>”</a:t>
                      </a:r>
                    </a:p>
                  </a:txBody>
                  <a:tcPr marL="240989" marR="24098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/>
                        <a:t>165.862,32 zł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6249">
                <a:tc>
                  <a:txBody>
                    <a:bodyPr/>
                    <a:lstStyle/>
                    <a:p>
                      <a:pPr algn="ctr"/>
                      <a:r>
                        <a:rPr lang="pl-PL" sz="1400" dirty="0"/>
                        <a:t>Niepubliczne Przedszkole Językowe </a:t>
                      </a:r>
                      <a:r>
                        <a:rPr lang="pl-PL" sz="1400" baseline="0" dirty="0"/>
                        <a:t> </a:t>
                      </a:r>
                      <a:r>
                        <a:rPr lang="pl-PL" sz="1400" dirty="0"/>
                        <a:t>„Happy Teddy”</a:t>
                      </a:r>
                    </a:p>
                  </a:txBody>
                  <a:tcPr marL="240989" marR="24098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/>
                        <a:t>170.225,52 zł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6249">
                <a:tc>
                  <a:txBody>
                    <a:bodyPr/>
                    <a:lstStyle/>
                    <a:p>
                      <a:pPr algn="ctr"/>
                      <a:r>
                        <a:rPr lang="pl-PL" sz="1400" dirty="0"/>
                        <a:t>Przedszkole Niepubliczne „Loretto” </a:t>
                      </a:r>
                      <a:endParaRPr lang="pl-PL" sz="1400" b="1" dirty="0"/>
                    </a:p>
                  </a:txBody>
                  <a:tcPr marL="240989" marR="24098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/>
                        <a:t>221.342,40 zł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6249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400" dirty="0"/>
                        <a:t>Niepubliczny Punkt</a:t>
                      </a:r>
                      <a:r>
                        <a:rPr lang="pl-PL" sz="1400" baseline="0" dirty="0"/>
                        <a:t> Przedszkolny </a:t>
                      </a:r>
                      <a:r>
                        <a:rPr lang="pl-PL" sz="1400" dirty="0"/>
                        <a:t> SS NMP NP</a:t>
                      </a:r>
                      <a:endParaRPr lang="pl-PL" sz="1400" b="1" dirty="0"/>
                    </a:p>
                  </a:txBody>
                  <a:tcPr marL="240989" marR="24098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/>
                        <a:t>194.291,80 zł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6249">
                <a:tc>
                  <a:txBody>
                    <a:bodyPr/>
                    <a:lstStyle/>
                    <a:p>
                      <a:pPr algn="ctr"/>
                      <a:r>
                        <a:rPr lang="pl-PL" sz="1400" dirty="0"/>
                        <a:t>Niepubliczne Przedszkole Językowe „</a:t>
                      </a:r>
                      <a:r>
                        <a:rPr lang="pl-PL" sz="1400" dirty="0" err="1"/>
                        <a:t>BabyLand</a:t>
                      </a:r>
                      <a:r>
                        <a:rPr lang="pl-PL" sz="1400" dirty="0"/>
                        <a:t>”</a:t>
                      </a:r>
                      <a:endParaRPr lang="pl-PL" sz="1400" b="0" dirty="0"/>
                    </a:p>
                  </a:txBody>
                  <a:tcPr marL="240989" marR="24098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/>
                        <a:t>531.941,22 zł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6249">
                <a:tc>
                  <a:txBody>
                    <a:bodyPr/>
                    <a:lstStyle/>
                    <a:p>
                      <a:pPr algn="ctr"/>
                      <a:r>
                        <a:rPr lang="pl-PL" sz="1400" b="0" dirty="0"/>
                        <a:t>Niepubliczne Przedszkole „Madagaskar”</a:t>
                      </a:r>
                    </a:p>
                  </a:txBody>
                  <a:tcPr marL="240989" marR="24098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/>
                        <a:t>217.638,16 zł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41829700"/>
                  </a:ext>
                </a:extLst>
              </a:tr>
              <a:tr h="504685">
                <a:tc>
                  <a:txBody>
                    <a:bodyPr/>
                    <a:lstStyle/>
                    <a:p>
                      <a:pPr algn="ctr"/>
                      <a:r>
                        <a:rPr lang="pl-PL" sz="1400" b="0" dirty="0"/>
                        <a:t>Punkt Przedszkolny z Oddziałami Integracyjnymi „Baby Land”</a:t>
                      </a:r>
                    </a:p>
                  </a:txBody>
                  <a:tcPr marL="240989" marR="24098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/>
                        <a:t>668.999,38 zł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93835377"/>
                  </a:ext>
                </a:extLst>
              </a:tr>
              <a:tr h="356249">
                <a:tc>
                  <a:txBody>
                    <a:bodyPr/>
                    <a:lstStyle/>
                    <a:p>
                      <a:pPr algn="ctr"/>
                      <a:r>
                        <a:rPr lang="pl-PL" sz="1400" b="1" dirty="0"/>
                        <a:t>RAZEM</a:t>
                      </a:r>
                    </a:p>
                  </a:txBody>
                  <a:tcPr marL="240989" marR="24098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b="1" dirty="0"/>
                        <a:t>2.170.300,80 zł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5" name="Prostokąt 4">
            <a:extLst>
              <a:ext uri="{FF2B5EF4-FFF2-40B4-BE49-F238E27FC236}">
                <a16:creationId xmlns:a16="http://schemas.microsoft.com/office/drawing/2014/main" id="{B64FAE75-DE58-46D7-B199-900FFF82BA13}"/>
              </a:ext>
            </a:extLst>
          </p:cNvPr>
          <p:cNvSpPr/>
          <p:nvPr/>
        </p:nvSpPr>
        <p:spPr>
          <a:xfrm>
            <a:off x="395536" y="6624967"/>
            <a:ext cx="4818836" cy="2585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eaLnBrk="0" hangingPunct="0">
              <a:lnSpc>
                <a:spcPct val="90000"/>
              </a:lnSpc>
            </a:pPr>
            <a:r>
              <a:rPr lang="pl-PL" sz="1200" dirty="0"/>
              <a:t>Źródło: Wydział FB.</a:t>
            </a:r>
          </a:p>
        </p:txBody>
      </p:sp>
    </p:spTree>
    <p:extLst>
      <p:ext uri="{BB962C8B-B14F-4D97-AF65-F5344CB8AC3E}">
        <p14:creationId xmlns:p14="http://schemas.microsoft.com/office/powerpoint/2010/main" val="341927100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pl-PL" sz="2400" b="1" dirty="0">
                <a:solidFill>
                  <a:schemeClr val="tx1"/>
                </a:solidFill>
                <a:effectLst>
                  <a:reflection blurRad="6350" endPos="0" dir="5400000" sy="-100000" algn="bl" rotWithShape="0"/>
                </a:effectLst>
              </a:rPr>
              <a:t>Zwrot kosztów udzielonej dotacji</a:t>
            </a:r>
          </a:p>
        </p:txBody>
      </p:sp>
      <p:sp>
        <p:nvSpPr>
          <p:cNvPr id="7" name="Symbol zastępczy zawartości 6"/>
          <p:cNvSpPr>
            <a:spLocks noGrp="1"/>
          </p:cNvSpPr>
          <p:nvPr>
            <p:ph idx="4294967295"/>
          </p:nvPr>
        </p:nvSpPr>
        <p:spPr>
          <a:xfrm>
            <a:off x="457200" y="692697"/>
            <a:ext cx="8229600" cy="5616624"/>
          </a:xfrm>
          <a:prstGeom prst="rect">
            <a:avLst/>
          </a:prstGeom>
        </p:spPr>
        <p:txBody>
          <a:bodyPr>
            <a:normAutofit fontScale="70000" lnSpcReduction="20000"/>
          </a:bodyPr>
          <a:lstStyle/>
          <a:p>
            <a:pPr marL="45720" indent="0" algn="just">
              <a:buNone/>
            </a:pPr>
            <a:r>
              <a:rPr lang="pl-PL" dirty="0"/>
              <a:t>	</a:t>
            </a:r>
            <a:r>
              <a:rPr lang="pl-PL" sz="2500" dirty="0">
                <a:solidFill>
                  <a:schemeClr val="tx1"/>
                </a:solidFill>
              </a:rPr>
              <a:t>Gmina Rabka-Zdrój w roku szkolnym 2021/2022 była zobowiązana pokryć koszty udzielonej dotacji na dzieci zamieszkałe na terenie administracyjnym Gminy Rabka-Zdrój, a uczęszczające do przedszkoli i punktów przedszkolnych  publicznych i niepublicznych na terenie innych gmin, tj.:</a:t>
            </a:r>
          </a:p>
          <a:p>
            <a:pPr lvl="1" algn="just">
              <a:buNone/>
            </a:pPr>
            <a:endParaRPr lang="pl-PL" dirty="0">
              <a:solidFill>
                <a:schemeClr val="tx1"/>
              </a:solidFill>
            </a:endParaRPr>
          </a:p>
          <a:p>
            <a:pPr lvl="1" algn="just"/>
            <a:r>
              <a:rPr lang="pl-PL" sz="3100" dirty="0">
                <a:solidFill>
                  <a:schemeClr val="tx1"/>
                </a:solidFill>
              </a:rPr>
              <a:t>Gmina Nowy Targ (  IX-XI – 1; I-VIII – 1)– 5.659,40 zł</a:t>
            </a:r>
            <a:endParaRPr lang="pl-PL" sz="3100" b="1" dirty="0">
              <a:solidFill>
                <a:schemeClr val="tx1"/>
              </a:solidFill>
            </a:endParaRPr>
          </a:p>
          <a:p>
            <a:pPr lvl="1" algn="just"/>
            <a:r>
              <a:rPr lang="pl-PL" sz="3100" dirty="0">
                <a:solidFill>
                  <a:schemeClr val="tx1"/>
                </a:solidFill>
              </a:rPr>
              <a:t>Miasto Nowy Targ (IX-VIII - 1) – 7.682,09 zł</a:t>
            </a:r>
            <a:endParaRPr lang="pl-PL" sz="3100" b="1" dirty="0">
              <a:solidFill>
                <a:schemeClr val="tx1"/>
              </a:solidFill>
            </a:endParaRPr>
          </a:p>
          <a:p>
            <a:pPr lvl="1" algn="just"/>
            <a:r>
              <a:rPr lang="pl-PL" sz="3100" dirty="0">
                <a:solidFill>
                  <a:schemeClr val="tx1"/>
                </a:solidFill>
              </a:rPr>
              <a:t>Gmina Jordanów (IX-XII – 4; I-II – 5; III-V – 4; VI – 6, VII – 5; VIII - 4) –– 27.571,92 zł</a:t>
            </a:r>
            <a:endParaRPr lang="pl-PL" sz="3100" b="1" dirty="0">
              <a:solidFill>
                <a:schemeClr val="tx1"/>
              </a:solidFill>
            </a:endParaRPr>
          </a:p>
          <a:p>
            <a:pPr lvl="1" algn="just"/>
            <a:r>
              <a:rPr lang="pl-PL" sz="3100" dirty="0">
                <a:solidFill>
                  <a:schemeClr val="tx1"/>
                </a:solidFill>
              </a:rPr>
              <a:t>Miasto Mszana Dolna  – (IX-I – 3; II-III – 4; IV-VIII - 1) – 18.502,84 zł</a:t>
            </a:r>
            <a:endParaRPr lang="pl-PL" sz="3100" b="1" dirty="0">
              <a:solidFill>
                <a:schemeClr val="tx1"/>
              </a:solidFill>
            </a:endParaRPr>
          </a:p>
          <a:p>
            <a:pPr lvl="1" algn="just"/>
            <a:r>
              <a:rPr lang="pl-PL" sz="3100" dirty="0">
                <a:solidFill>
                  <a:schemeClr val="tx1"/>
                </a:solidFill>
              </a:rPr>
              <a:t>Gmina Mszana Dolna (IX-XI – 1; XII-VIII - 2) – 15.576,63 zł </a:t>
            </a:r>
          </a:p>
          <a:p>
            <a:pPr lvl="1" algn="just"/>
            <a:r>
              <a:rPr lang="pl-PL" sz="3100" dirty="0">
                <a:solidFill>
                  <a:schemeClr val="tx1"/>
                </a:solidFill>
              </a:rPr>
              <a:t>Gmina Myślenice – (IX-VI - 2) – 11.662,68 zł</a:t>
            </a:r>
            <a:endParaRPr lang="pl-PL" sz="3100" b="1" dirty="0">
              <a:solidFill>
                <a:schemeClr val="tx1"/>
              </a:solidFill>
            </a:endParaRPr>
          </a:p>
          <a:p>
            <a:pPr lvl="1" algn="just"/>
            <a:r>
              <a:rPr lang="pl-PL" sz="3100" dirty="0">
                <a:solidFill>
                  <a:schemeClr val="tx1"/>
                </a:solidFill>
              </a:rPr>
              <a:t>Gmina Lubień (IX-VIII - 2) – 18.900,64 zł</a:t>
            </a:r>
            <a:endParaRPr lang="pl-PL" sz="3100" b="1" dirty="0">
              <a:solidFill>
                <a:schemeClr val="tx1"/>
              </a:solidFill>
            </a:endParaRPr>
          </a:p>
          <a:p>
            <a:pPr lvl="1" algn="just"/>
            <a:endParaRPr lang="pl-PL" sz="3100" b="1" dirty="0">
              <a:solidFill>
                <a:schemeClr val="tx1"/>
              </a:solidFill>
            </a:endParaRPr>
          </a:p>
          <a:p>
            <a:pPr lvl="1" algn="just">
              <a:buNone/>
            </a:pPr>
            <a:endParaRPr lang="pl-PL" dirty="0">
              <a:solidFill>
                <a:schemeClr val="tx1"/>
              </a:solidFill>
            </a:endParaRPr>
          </a:p>
          <a:p>
            <a:pPr lvl="1" algn="just">
              <a:buNone/>
            </a:pPr>
            <a:r>
              <a:rPr lang="pl-PL" sz="3300" b="1" u="sng" dirty="0">
                <a:solidFill>
                  <a:schemeClr val="tx1"/>
                </a:solidFill>
              </a:rPr>
              <a:t>OGÓŁEM: 105.556,20 zł</a:t>
            </a:r>
            <a:endParaRPr lang="pl-PL" sz="3300" b="1" u="sng" dirty="0">
              <a:solidFill>
                <a:srgbClr val="FF0000"/>
              </a:solidFill>
            </a:endParaRPr>
          </a:p>
        </p:txBody>
      </p:sp>
      <p:sp>
        <p:nvSpPr>
          <p:cNvPr id="4" name="Prostokąt 3">
            <a:extLst>
              <a:ext uri="{FF2B5EF4-FFF2-40B4-BE49-F238E27FC236}">
                <a16:creationId xmlns:a16="http://schemas.microsoft.com/office/drawing/2014/main" id="{F041495F-CE25-4777-8720-95E603AC9CDF}"/>
              </a:ext>
            </a:extLst>
          </p:cNvPr>
          <p:cNvSpPr/>
          <p:nvPr/>
        </p:nvSpPr>
        <p:spPr>
          <a:xfrm>
            <a:off x="251520" y="6504490"/>
            <a:ext cx="4818836" cy="2585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eaLnBrk="0" hangingPunct="0">
              <a:lnSpc>
                <a:spcPct val="90000"/>
              </a:lnSpc>
            </a:pPr>
            <a:r>
              <a:rPr lang="pl-PL" sz="1200" dirty="0"/>
              <a:t>Źródło: Wydział FB.</a:t>
            </a:r>
          </a:p>
        </p:txBody>
      </p:sp>
    </p:spTree>
    <p:extLst>
      <p:ext uri="{BB962C8B-B14F-4D97-AF65-F5344CB8AC3E}">
        <p14:creationId xmlns:p14="http://schemas.microsoft.com/office/powerpoint/2010/main" val="9864364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11560" y="620688"/>
            <a:ext cx="7488832" cy="1512168"/>
          </a:xfrm>
        </p:spPr>
        <p:txBody>
          <a:bodyPr/>
          <a:lstStyle/>
          <a:p>
            <a:pPr marL="45720" lvl="0" indent="0" algn="ctr">
              <a:spcBef>
                <a:spcPct val="20000"/>
              </a:spcBef>
              <a:spcAft>
                <a:spcPts val="300"/>
              </a:spcAft>
              <a:buNone/>
            </a:pPr>
            <a:r>
              <a:rPr lang="pl-PL" sz="1800" b="0" dirty="0">
                <a:solidFill>
                  <a:prstClr val="black"/>
                </a:solidFill>
                <a:effectLst/>
                <a:latin typeface="Times New Roman"/>
                <a:ea typeface="+mn-ea"/>
                <a:cs typeface="+mn-cs"/>
              </a:rPr>
              <a:t>Do przedszkoli, punktów publicznych i niepublicznych na terenie naszej gminy uczęszczają dzieci zamieszkałe na terenie innej gminy. W związku z tym, gmina na której terenie zamieszkuje dziecko zobowiązana jest pokryć koszty udzielonej dotacji. Gmina Rabka-Zdrój w roku szkolnym 2021/2022 pozyskała z tego tytułu kwoty zwrotu dotacji, tj.: </a:t>
            </a:r>
            <a:br>
              <a:rPr lang="pl-PL" sz="1800" b="0" dirty="0">
                <a:solidFill>
                  <a:prstClr val="black"/>
                </a:solidFill>
                <a:effectLst/>
                <a:latin typeface="Times New Roman"/>
                <a:ea typeface="+mn-ea"/>
                <a:cs typeface="+mn-cs"/>
              </a:rPr>
            </a:br>
            <a:endParaRPr lang="pl-PL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Prostokąt 4"/>
          <p:cNvSpPr/>
          <p:nvPr/>
        </p:nvSpPr>
        <p:spPr>
          <a:xfrm>
            <a:off x="467544" y="2708920"/>
            <a:ext cx="8136904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dirty="0"/>
              <a:t>Gmina Raba Wyżna (IX-X – 16; XI-XII – 17;  I – 16; II – 17; III-IV – 19; V-VI – 20; VII-VIII - 18)– 125.982,16 zł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dirty="0"/>
              <a:t>Gmina Spytkowice (IX-XI – 4; XII – 3; I-VIII - 3) – 20.552,78 zł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dirty="0"/>
              <a:t>Gmina Jordanów (IX-XII – 3; I-VIII – 2) –– 15.201,74 zł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dirty="0"/>
              <a:t>Miasto Jordanów – (VI-VIII – 1) – 2.176,77 zł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dirty="0"/>
              <a:t>Gmina Mszana Dolna (IX-XII – 2; I-VIII - 3) – 16.723,84 zł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dirty="0"/>
              <a:t>Miasto Mszana Dolna – (IX-XII – 1; I-II – 1; III-VIII - 2) – 11.980,80 zł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dirty="0"/>
              <a:t>Gmina Lubień (IX-I – 1; II-III – 2; IV-VIII - 4) – 15.796,67 zł</a:t>
            </a:r>
          </a:p>
          <a:p>
            <a:endParaRPr lang="pl-PL" dirty="0">
              <a:solidFill>
                <a:srgbClr val="FF0000"/>
              </a:solidFill>
            </a:endParaRPr>
          </a:p>
          <a:p>
            <a:endParaRPr lang="pl-PL" dirty="0"/>
          </a:p>
          <a:p>
            <a:r>
              <a:rPr lang="pl-PL" b="1" u="sng" dirty="0"/>
              <a:t>OGÓŁEM: 208.414,76 zł</a:t>
            </a:r>
          </a:p>
        </p:txBody>
      </p:sp>
    </p:spTree>
    <p:extLst>
      <p:ext uri="{BB962C8B-B14F-4D97-AF65-F5344CB8AC3E}">
        <p14:creationId xmlns:p14="http://schemas.microsoft.com/office/powerpoint/2010/main" val="418120130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323528" y="476672"/>
            <a:ext cx="8208912" cy="1080120"/>
          </a:xfrm>
        </p:spPr>
        <p:txBody>
          <a:bodyPr/>
          <a:lstStyle/>
          <a:p>
            <a:pPr marL="0" indent="0" algn="ctr">
              <a:buNone/>
            </a:pPr>
            <a:r>
              <a:rPr lang="pl-PL" sz="2400" dirty="0">
                <a:solidFill>
                  <a:prstClr val="black"/>
                </a:solidFill>
                <a:effectLst/>
                <a:latin typeface="Times New Roman"/>
              </a:rPr>
              <a:t>Sieć szkolna - placówki prowadzone przez Gminę Rabka-Zdrój </a:t>
            </a:r>
            <a:endParaRPr lang="pl-PL" sz="2400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sz="quarter" idx="13"/>
          </p:nvPr>
        </p:nvSpPr>
        <p:spPr>
          <a:xfrm>
            <a:off x="755576" y="1988840"/>
            <a:ext cx="7192888" cy="3312368"/>
          </a:xfrm>
        </p:spPr>
        <p:txBody>
          <a:bodyPr>
            <a:normAutofit/>
          </a:bodyPr>
          <a:lstStyle/>
          <a:p>
            <a:pPr marL="455400" lvl="2" indent="0">
              <a:spcAft>
                <a:spcPts val="0"/>
              </a:spcAft>
              <a:buClrTx/>
              <a:buSzTx/>
              <a:buNone/>
            </a:pPr>
            <a:r>
              <a:rPr lang="pl-PL" sz="1600" dirty="0">
                <a:solidFill>
                  <a:schemeClr val="tx1"/>
                </a:solidFill>
              </a:rPr>
              <a:t>W roku szkolnych 2021/2022 działalność edukacyjna szkolna była prowadzona w 7 szkołach podstawowych:</a:t>
            </a:r>
          </a:p>
          <a:p>
            <a:pPr marL="798300" lvl="2" indent="-342900">
              <a:spcAft>
                <a:spcPts val="0"/>
              </a:spcAft>
              <a:buClrTx/>
              <a:buSzTx/>
              <a:buFont typeface="Wingdings" pitchFamily="2" charset="2"/>
              <a:buChar char="Ø"/>
            </a:pPr>
            <a:r>
              <a:rPr lang="pl-PL" sz="1500" dirty="0">
                <a:solidFill>
                  <a:schemeClr val="tx1"/>
                </a:solidFill>
              </a:rPr>
              <a:t>Szkoła Podstawowa Nr 1, </a:t>
            </a:r>
          </a:p>
          <a:p>
            <a:pPr marL="798300" lvl="2" indent="-342900">
              <a:spcAft>
                <a:spcPts val="0"/>
              </a:spcAft>
              <a:buClrTx/>
              <a:buSzTx/>
              <a:buFont typeface="Wingdings" pitchFamily="2" charset="2"/>
              <a:buChar char="Ø"/>
            </a:pPr>
            <a:r>
              <a:rPr lang="pl-PL" sz="1500" dirty="0">
                <a:solidFill>
                  <a:schemeClr val="tx1"/>
                </a:solidFill>
              </a:rPr>
              <a:t>Szkoła Podstawowa Nr 2, </a:t>
            </a:r>
          </a:p>
          <a:p>
            <a:pPr marL="798300" lvl="2" indent="-342900">
              <a:spcAft>
                <a:spcPts val="0"/>
              </a:spcAft>
              <a:buClrTx/>
              <a:buSzTx/>
              <a:buFont typeface="Wingdings" pitchFamily="2" charset="2"/>
              <a:buChar char="Ø"/>
            </a:pPr>
            <a:r>
              <a:rPr lang="pl-PL" sz="1500" dirty="0">
                <a:solidFill>
                  <a:schemeClr val="tx1"/>
                </a:solidFill>
              </a:rPr>
              <a:t>Szkoła Podstawowa Nr 3,</a:t>
            </a:r>
          </a:p>
          <a:p>
            <a:pPr marL="798300" lvl="2" indent="-342900">
              <a:spcAft>
                <a:spcPts val="0"/>
              </a:spcAft>
              <a:buClrTx/>
              <a:buSzTx/>
              <a:buFont typeface="Wingdings" pitchFamily="2" charset="2"/>
              <a:buChar char="Ø"/>
            </a:pPr>
            <a:r>
              <a:rPr lang="pl-PL" sz="1500" dirty="0">
                <a:solidFill>
                  <a:schemeClr val="tx1"/>
                </a:solidFill>
              </a:rPr>
              <a:t>Szkoła Podstawowa Nr 4, </a:t>
            </a:r>
          </a:p>
          <a:p>
            <a:pPr marL="798300" lvl="2" indent="-342900">
              <a:spcAft>
                <a:spcPts val="0"/>
              </a:spcAft>
              <a:buClrTx/>
              <a:buSzTx/>
              <a:buFont typeface="Wingdings" pitchFamily="2" charset="2"/>
              <a:buChar char="Ø"/>
            </a:pPr>
            <a:r>
              <a:rPr lang="pl-PL" sz="1500" dirty="0">
                <a:solidFill>
                  <a:schemeClr val="tx1"/>
                </a:solidFill>
              </a:rPr>
              <a:t>Szkoła Podstawowa w Chabówce, </a:t>
            </a:r>
          </a:p>
          <a:p>
            <a:pPr marL="798300" lvl="2" indent="-342900">
              <a:spcAft>
                <a:spcPts val="0"/>
              </a:spcAft>
              <a:buClrTx/>
              <a:buSzTx/>
              <a:buFont typeface="Wingdings" pitchFamily="2" charset="2"/>
              <a:buChar char="Ø"/>
            </a:pPr>
            <a:r>
              <a:rPr lang="pl-PL" sz="1500" dirty="0">
                <a:solidFill>
                  <a:schemeClr val="tx1"/>
                </a:solidFill>
              </a:rPr>
              <a:t>Szkoła Podstawowa w Ponicach,</a:t>
            </a:r>
          </a:p>
          <a:p>
            <a:pPr marL="798300" lvl="2" indent="-342900">
              <a:spcAft>
                <a:spcPts val="0"/>
              </a:spcAft>
              <a:buClrTx/>
              <a:buSzTx/>
              <a:buFont typeface="Wingdings" pitchFamily="2" charset="2"/>
              <a:buChar char="Ø"/>
            </a:pPr>
            <a:r>
              <a:rPr lang="pl-PL" sz="1500" dirty="0">
                <a:solidFill>
                  <a:schemeClr val="tx1"/>
                </a:solidFill>
              </a:rPr>
              <a:t>Szkoła Podstawowa w Rdzawce.</a:t>
            </a:r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73339520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187624" y="332656"/>
            <a:ext cx="7560840" cy="1143000"/>
          </a:xfrm>
        </p:spPr>
        <p:txBody>
          <a:bodyPr/>
          <a:lstStyle/>
          <a:p>
            <a:pPr marL="0" indent="0" algn="ctr">
              <a:buNone/>
            </a:pPr>
            <a:r>
              <a:rPr lang="pl-PL" sz="2400" u="sng" dirty="0">
                <a:solidFill>
                  <a:prstClr val="black"/>
                </a:solidFill>
                <a:effectLst>
                  <a:reflection blurRad="6350" endPos="0" dir="5400000" sy="-100000" algn="bl" rotWithShape="0"/>
                </a:effectLst>
                <a:latin typeface="Times New Roman"/>
              </a:rPr>
              <a:t>LICZBA UCZNIÓW</a:t>
            </a:r>
            <a:br>
              <a:rPr lang="pl-PL" sz="2400" u="sng" dirty="0">
                <a:solidFill>
                  <a:prstClr val="black"/>
                </a:solidFill>
                <a:effectLst>
                  <a:reflection blurRad="6350" endPos="0" dir="5400000" sy="-100000" algn="bl" rotWithShape="0"/>
                </a:effectLst>
                <a:latin typeface="Times New Roman"/>
              </a:rPr>
            </a:br>
            <a:endParaRPr lang="pl-PL" dirty="0"/>
          </a:p>
        </p:txBody>
      </p:sp>
      <p:graphicFrame>
        <p:nvGraphicFramePr>
          <p:cNvPr id="4" name="Symbol zastępczy zawartości 3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132121145"/>
              </p:ext>
            </p:extLst>
          </p:nvPr>
        </p:nvGraphicFramePr>
        <p:xfrm>
          <a:off x="251520" y="764704"/>
          <a:ext cx="8424936" cy="50405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Prostokąt 2"/>
          <p:cNvSpPr/>
          <p:nvPr/>
        </p:nvSpPr>
        <p:spPr>
          <a:xfrm>
            <a:off x="1464348" y="5805264"/>
            <a:ext cx="6336704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ctr" eaLnBrk="0" hangingPunct="0">
              <a:lnSpc>
                <a:spcPct val="90000"/>
              </a:lnSpc>
            </a:pPr>
            <a:r>
              <a:rPr lang="pl-PL" sz="1000" dirty="0">
                <a:solidFill>
                  <a:prstClr val="black"/>
                </a:solidFill>
                <a:latin typeface="Times New Roman" pitchFamily="18" charset="0"/>
              </a:rPr>
              <a:t>Dane na podstawie sprawozdania SIO na 30 września 2019 r., na 30 września 2020 r. oraz na 30 września 2021 r.</a:t>
            </a:r>
          </a:p>
        </p:txBody>
      </p:sp>
      <p:sp>
        <p:nvSpPr>
          <p:cNvPr id="5" name="Prostokąt 4"/>
          <p:cNvSpPr/>
          <p:nvPr/>
        </p:nvSpPr>
        <p:spPr>
          <a:xfrm>
            <a:off x="971600" y="6024431"/>
            <a:ext cx="7560840" cy="5909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 eaLnBrk="0" hangingPunct="0">
              <a:lnSpc>
                <a:spcPct val="90000"/>
              </a:lnSpc>
            </a:pPr>
            <a:r>
              <a:rPr lang="pl-PL" dirty="0">
                <a:solidFill>
                  <a:prstClr val="black"/>
                </a:solidFill>
                <a:latin typeface="Times New Roman" pitchFamily="18" charset="0"/>
              </a:rPr>
              <a:t>W roku szkolnym 2021/2022 w porównaniu do poprzedniego roku liczba</a:t>
            </a:r>
          </a:p>
          <a:p>
            <a:pPr marL="342900" lvl="0" indent="-342900" algn="just" eaLnBrk="0" hangingPunct="0">
              <a:lnSpc>
                <a:spcPct val="90000"/>
              </a:lnSpc>
            </a:pPr>
            <a:r>
              <a:rPr lang="pl-PL" dirty="0">
                <a:solidFill>
                  <a:prstClr val="black"/>
                </a:solidFill>
                <a:latin typeface="Times New Roman" pitchFamily="18" charset="0"/>
              </a:rPr>
              <a:t>uczniów zwiększyła się globalnie o </a:t>
            </a:r>
            <a:r>
              <a:rPr lang="pl-PL" b="1" dirty="0">
                <a:solidFill>
                  <a:prstClr val="black"/>
                </a:solidFill>
                <a:latin typeface="Times New Roman" pitchFamily="18" charset="0"/>
              </a:rPr>
              <a:t>10 </a:t>
            </a:r>
            <a:r>
              <a:rPr lang="pl-PL" dirty="0">
                <a:solidFill>
                  <a:prstClr val="black"/>
                </a:solidFill>
                <a:latin typeface="Times New Roman" pitchFamily="18" charset="0"/>
              </a:rPr>
              <a:t>uczniów.   </a:t>
            </a:r>
            <a:endParaRPr lang="pl-PL" dirty="0">
              <a:solidFill>
                <a:srgbClr val="FF0000"/>
              </a:solidFill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213348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331640" y="548680"/>
            <a:ext cx="6512511" cy="576064"/>
          </a:xfrm>
        </p:spPr>
        <p:txBody>
          <a:bodyPr/>
          <a:lstStyle/>
          <a:p>
            <a:pPr marL="0" indent="0" algn="ctr">
              <a:buNone/>
            </a:pPr>
            <a:r>
              <a:rPr lang="pl-PL" sz="2400" u="sng" dirty="0">
                <a:solidFill>
                  <a:schemeClr val="tx1"/>
                </a:solidFill>
                <a:effectLst>
                  <a:reflection blurRad="6350" endPos="0" dir="5400000" sy="-100000" algn="bl" rotWithShape="0"/>
                </a:effectLst>
                <a:latin typeface="+mn-lt"/>
              </a:rPr>
              <a:t>Liczba oddziałów</a:t>
            </a:r>
          </a:p>
        </p:txBody>
      </p:sp>
      <p:graphicFrame>
        <p:nvGraphicFramePr>
          <p:cNvPr id="4" name="Symbol zastępczy zawartości 3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3576788627"/>
              </p:ext>
            </p:extLst>
          </p:nvPr>
        </p:nvGraphicFramePr>
        <p:xfrm>
          <a:off x="755576" y="1052736"/>
          <a:ext cx="7488832" cy="40324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Prostokąt 4"/>
          <p:cNvSpPr/>
          <p:nvPr/>
        </p:nvSpPr>
        <p:spPr>
          <a:xfrm>
            <a:off x="1259632" y="4797152"/>
            <a:ext cx="6768752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ctr" eaLnBrk="0" hangingPunct="0">
              <a:lnSpc>
                <a:spcPct val="90000"/>
              </a:lnSpc>
            </a:pPr>
            <a:r>
              <a:rPr lang="pl-PL" sz="1000" dirty="0">
                <a:solidFill>
                  <a:prstClr val="black"/>
                </a:solidFill>
                <a:latin typeface="Times New Roman" pitchFamily="18" charset="0"/>
              </a:rPr>
              <a:t>Dane na podstawie sprawozdania SIO na 30 września 2019 r., na 30 września 2020 r. oraz na 30 września 2021 r.</a:t>
            </a:r>
          </a:p>
        </p:txBody>
      </p:sp>
      <p:sp>
        <p:nvSpPr>
          <p:cNvPr id="6" name="Prostokąt 5"/>
          <p:cNvSpPr/>
          <p:nvPr/>
        </p:nvSpPr>
        <p:spPr>
          <a:xfrm>
            <a:off x="1187624" y="5301208"/>
            <a:ext cx="6840760" cy="5909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 eaLnBrk="0" hangingPunct="0">
              <a:lnSpc>
                <a:spcPct val="90000"/>
              </a:lnSpc>
            </a:pPr>
            <a:r>
              <a:rPr lang="pl-PL" dirty="0">
                <a:solidFill>
                  <a:prstClr val="black"/>
                </a:solidFill>
                <a:latin typeface="Times New Roman" pitchFamily="18" charset="0"/>
              </a:rPr>
              <a:t>W roku szkolnym 2021/2022 w porównaniu do poprzedniego roku</a:t>
            </a:r>
          </a:p>
          <a:p>
            <a:pPr marL="342900" lvl="0" indent="-342900" algn="just" eaLnBrk="0" hangingPunct="0">
              <a:lnSpc>
                <a:spcPct val="90000"/>
              </a:lnSpc>
            </a:pPr>
            <a:r>
              <a:rPr lang="pl-PL" dirty="0">
                <a:solidFill>
                  <a:prstClr val="black"/>
                </a:solidFill>
                <a:latin typeface="Times New Roman" pitchFamily="18" charset="0"/>
              </a:rPr>
              <a:t>liczba oddziałów zmniejszyła się globalnie o 1</a:t>
            </a:r>
            <a:r>
              <a:rPr lang="pl-PL" b="1" dirty="0">
                <a:solidFill>
                  <a:prstClr val="black"/>
                </a:solidFill>
                <a:latin typeface="Times New Roman" pitchFamily="18" charset="0"/>
              </a:rPr>
              <a:t> </a:t>
            </a:r>
            <a:r>
              <a:rPr lang="pl-PL" dirty="0">
                <a:solidFill>
                  <a:prstClr val="black"/>
                </a:solidFill>
                <a:latin typeface="Times New Roman" pitchFamily="18" charset="0"/>
              </a:rPr>
              <a:t>oddział.    </a:t>
            </a:r>
            <a:endParaRPr lang="pl-PL" dirty="0">
              <a:solidFill>
                <a:srgbClr val="FF0000"/>
              </a:solidFill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011420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259632" y="332656"/>
            <a:ext cx="6512511" cy="504056"/>
          </a:xfrm>
        </p:spPr>
        <p:txBody>
          <a:bodyPr/>
          <a:lstStyle/>
          <a:p>
            <a:pPr marL="0" indent="0" algn="ctr">
              <a:buNone/>
            </a:pPr>
            <a:r>
              <a:rPr lang="pl-PL" sz="2000" dirty="0">
                <a:solidFill>
                  <a:schemeClr val="tx1"/>
                </a:solidFill>
                <a:effectLst>
                  <a:reflection blurRad="6350" endPos="0" dir="5400000" sy="-100000" algn="bl" rotWithShape="0"/>
                </a:effectLst>
                <a:latin typeface="+mn-lt"/>
              </a:rPr>
              <a:t>Subwencja oświatowa na 1 ucznia w Gminie Rabka-Zdrój</a:t>
            </a:r>
          </a:p>
        </p:txBody>
      </p:sp>
      <p:graphicFrame>
        <p:nvGraphicFramePr>
          <p:cNvPr id="4" name="Symbol zastępczy zawartości 3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3256411917"/>
              </p:ext>
            </p:extLst>
          </p:nvPr>
        </p:nvGraphicFramePr>
        <p:xfrm>
          <a:off x="773577" y="836712"/>
          <a:ext cx="7484620" cy="4353912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361827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5167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1467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27752">
                <a:tc>
                  <a:txBody>
                    <a:bodyPr/>
                    <a:lstStyle/>
                    <a:p>
                      <a:pPr algn="ctr"/>
                      <a:r>
                        <a:rPr lang="pl-PL" sz="1200" dirty="0"/>
                        <a:t>Subwencja na każdego ucznia: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200" dirty="0"/>
                        <a:t>Rok szkolny 2020/2021 (średnia</a:t>
                      </a:r>
                      <a:r>
                        <a:rPr lang="pl-PL" sz="1200" baseline="0" dirty="0"/>
                        <a:t> rok 2020 i 2021)</a:t>
                      </a:r>
                      <a:endParaRPr lang="pl-P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200" dirty="0"/>
                        <a:t>Rok szkolny 2021/2022 (średnia</a:t>
                      </a:r>
                      <a:r>
                        <a:rPr lang="pl-PL" sz="1200" baseline="0" dirty="0"/>
                        <a:t> rok 2021 i 2022)</a:t>
                      </a:r>
                      <a:endParaRPr lang="pl-PL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8352">
                <a:tc>
                  <a:txBody>
                    <a:bodyPr/>
                    <a:lstStyle/>
                    <a:p>
                      <a:pPr algn="ctr"/>
                      <a:r>
                        <a:rPr lang="pl-PL" sz="1200" dirty="0"/>
                        <a:t>Szkoła podstawowa w mieście                       </a:t>
                      </a:r>
                    </a:p>
                    <a:p>
                      <a:pPr algn="ctr"/>
                      <a:r>
                        <a:rPr lang="pl-PL" sz="1200" dirty="0"/>
                        <a:t>  ( klasa I-III)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200" dirty="0"/>
                        <a:t>6.895,25 zł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200" dirty="0"/>
                        <a:t>7.094,71 zł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04056">
                <a:tc>
                  <a:txBody>
                    <a:bodyPr/>
                    <a:lstStyle/>
                    <a:p>
                      <a:pPr algn="ctr"/>
                      <a:r>
                        <a:rPr lang="pl-PL" sz="1200" dirty="0"/>
                        <a:t>Szkoła podstawowa w mieście                      </a:t>
                      </a:r>
                    </a:p>
                    <a:p>
                      <a:pPr algn="ctr"/>
                      <a:r>
                        <a:rPr lang="pl-PL" sz="1200" dirty="0"/>
                        <a:t>   ( klasa IV-VIII)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200" dirty="0"/>
                        <a:t>6.484,44 zł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200" dirty="0"/>
                        <a:t>6.671,81 zł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32048">
                <a:tc>
                  <a:txBody>
                    <a:bodyPr/>
                    <a:lstStyle/>
                    <a:p>
                      <a:pPr algn="ctr"/>
                      <a:r>
                        <a:rPr lang="pl-PL" sz="1200" dirty="0"/>
                        <a:t>Szkoła podstawowa na wsi</a:t>
                      </a:r>
                    </a:p>
                    <a:p>
                      <a:pPr algn="ctr"/>
                      <a:r>
                        <a:rPr lang="pl-PL" sz="1200" dirty="0"/>
                        <a:t>( klasa I-III)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200" dirty="0"/>
                        <a:t>9.423,20 zł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200" dirty="0"/>
                        <a:t>9.697,14 zł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78904">
                <a:tc>
                  <a:txBody>
                    <a:bodyPr/>
                    <a:lstStyle/>
                    <a:p>
                      <a:pPr algn="ctr"/>
                      <a:r>
                        <a:rPr lang="pl-PL" sz="1200" dirty="0"/>
                        <a:t>Szkoła podstawowa na wsi</a:t>
                      </a:r>
                    </a:p>
                    <a:p>
                      <a:pPr algn="ctr"/>
                      <a:r>
                        <a:rPr lang="pl-PL" sz="1200" dirty="0"/>
                        <a:t>( klasa IV-VIII)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200" dirty="0"/>
                        <a:t>9.012,49 zł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200" dirty="0"/>
                        <a:t>9.274,24 zł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682">
                <a:tc>
                  <a:txBody>
                    <a:bodyPr/>
                    <a:lstStyle/>
                    <a:p>
                      <a:pPr algn="ctr"/>
                      <a:r>
                        <a:rPr lang="pl-PL" sz="1200" dirty="0"/>
                        <a:t>Szkoła podstawowa w mieście – mała szkoła </a:t>
                      </a:r>
                    </a:p>
                    <a:p>
                      <a:pPr algn="ctr"/>
                      <a:r>
                        <a:rPr lang="pl-PL" sz="1200" dirty="0"/>
                        <a:t>( klasa I-III)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200" dirty="0"/>
                        <a:t>8.159,27 zł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200" dirty="0"/>
                        <a:t>8.395,92 zł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42253299"/>
                  </a:ext>
                </a:extLst>
              </a:tr>
              <a:tr h="354682">
                <a:tc>
                  <a:txBody>
                    <a:bodyPr/>
                    <a:lstStyle/>
                    <a:p>
                      <a:pPr algn="ctr"/>
                      <a:r>
                        <a:rPr lang="pl-PL" sz="1200" dirty="0"/>
                        <a:t>Szkoła podstawowa w mieście – mała szkoła </a:t>
                      </a:r>
                    </a:p>
                    <a:p>
                      <a:pPr algn="ctr"/>
                      <a:r>
                        <a:rPr lang="pl-PL" sz="1200" dirty="0"/>
                        <a:t>( klasa IV-VIII)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200" dirty="0"/>
                        <a:t>7.748,47 zł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200" dirty="0"/>
                        <a:t>7.7973,03 zł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02203774"/>
                  </a:ext>
                </a:extLst>
              </a:tr>
              <a:tr h="354682">
                <a:tc>
                  <a:txBody>
                    <a:bodyPr/>
                    <a:lstStyle/>
                    <a:p>
                      <a:pPr algn="ctr"/>
                      <a:r>
                        <a:rPr lang="pl-PL" sz="1200" dirty="0"/>
                        <a:t>Szkoła podstawowa na wsi – mała szkoła      </a:t>
                      </a:r>
                    </a:p>
                    <a:p>
                      <a:pPr algn="ctr"/>
                      <a:r>
                        <a:rPr lang="pl-PL" sz="1200" dirty="0"/>
                        <a:t> ( klasa I-III)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200" dirty="0"/>
                        <a:t>10.687,32 zł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200" dirty="0"/>
                        <a:t>10.998,36 zł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81548380"/>
                  </a:ext>
                </a:extLst>
              </a:tr>
              <a:tr h="354682">
                <a:tc>
                  <a:txBody>
                    <a:bodyPr/>
                    <a:lstStyle/>
                    <a:p>
                      <a:pPr algn="ctr"/>
                      <a:r>
                        <a:rPr lang="pl-PL" sz="1200" dirty="0"/>
                        <a:t>Szkoła podstawowa na wsi – mała szkoła </a:t>
                      </a:r>
                    </a:p>
                    <a:p>
                      <a:pPr algn="ctr"/>
                      <a:r>
                        <a:rPr lang="pl-PL" sz="1200" dirty="0"/>
                        <a:t>( klasa IV-VIII)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200" dirty="0"/>
                        <a:t>10.276,51 zł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200" dirty="0"/>
                        <a:t>10.575,46 zł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22727979"/>
                  </a:ext>
                </a:extLst>
              </a:tr>
            </a:tbl>
          </a:graphicData>
        </a:graphic>
      </p:graphicFrame>
      <p:sp>
        <p:nvSpPr>
          <p:cNvPr id="5" name="Prostokąt 4">
            <a:extLst>
              <a:ext uri="{FF2B5EF4-FFF2-40B4-BE49-F238E27FC236}">
                <a16:creationId xmlns:a16="http://schemas.microsoft.com/office/drawing/2014/main" id="{B49E9876-B3A8-4984-B81D-923869E9F979}"/>
              </a:ext>
            </a:extLst>
          </p:cNvPr>
          <p:cNvSpPr/>
          <p:nvPr/>
        </p:nvSpPr>
        <p:spPr>
          <a:xfrm>
            <a:off x="287523" y="6583816"/>
            <a:ext cx="4818836" cy="2585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eaLnBrk="0" hangingPunct="0">
              <a:lnSpc>
                <a:spcPct val="90000"/>
              </a:lnSpc>
            </a:pPr>
            <a:r>
              <a:rPr lang="pl-PL" sz="1200" dirty="0"/>
              <a:t>Źródło: Wydział EAO.</a:t>
            </a:r>
          </a:p>
        </p:txBody>
      </p:sp>
      <p:sp>
        <p:nvSpPr>
          <p:cNvPr id="7" name="Prostokąt 6"/>
          <p:cNvSpPr/>
          <p:nvPr/>
        </p:nvSpPr>
        <p:spPr>
          <a:xfrm>
            <a:off x="287523" y="5517232"/>
            <a:ext cx="795688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l-PL" sz="1400" dirty="0"/>
              <a:t>  </a:t>
            </a:r>
            <a:r>
              <a:rPr lang="pl-PL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00288596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315744" y="188640"/>
            <a:ext cx="6512511" cy="1008112"/>
          </a:xfrm>
        </p:spPr>
        <p:txBody>
          <a:bodyPr/>
          <a:lstStyle/>
          <a:p>
            <a:pPr marL="0" indent="0" algn="ctr">
              <a:buNone/>
            </a:pPr>
            <a:r>
              <a:rPr lang="pl-PL" sz="2800" dirty="0">
                <a:solidFill>
                  <a:schemeClr val="tx1"/>
                </a:solidFill>
                <a:effectLst>
                  <a:reflection blurRad="6350" endPos="0" dir="5400000" sy="-100000" algn="bl" rotWithShape="0"/>
                </a:effectLst>
                <a:latin typeface="+mn-lt"/>
              </a:rPr>
              <a:t>Wydatki szkół a otrzymana subwencja wraz z dotacjami </a:t>
            </a:r>
          </a:p>
        </p:txBody>
      </p:sp>
      <p:graphicFrame>
        <p:nvGraphicFramePr>
          <p:cNvPr id="4" name="Symbol zastępczy zawartości 3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2938092963"/>
              </p:ext>
            </p:extLst>
          </p:nvPr>
        </p:nvGraphicFramePr>
        <p:xfrm>
          <a:off x="189567" y="1124744"/>
          <a:ext cx="8764866" cy="5249395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243821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819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7412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5021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57412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007035">
                <a:tc>
                  <a:txBody>
                    <a:bodyPr/>
                    <a:lstStyle/>
                    <a:p>
                      <a:r>
                        <a:rPr lang="pl-PL" sz="1400" dirty="0">
                          <a:solidFill>
                            <a:schemeClr val="tx1"/>
                          </a:solidFill>
                        </a:rPr>
                        <a:t>Placówka</a:t>
                      </a:r>
                      <a:r>
                        <a:rPr lang="pl-PL" sz="1400" baseline="0" dirty="0">
                          <a:solidFill>
                            <a:schemeClr val="tx1"/>
                          </a:solidFill>
                        </a:rPr>
                        <a:t> oświatowa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1400" dirty="0">
                          <a:solidFill>
                            <a:schemeClr val="tx1"/>
                          </a:solidFill>
                        </a:rPr>
                        <a:t>Subwencja+</a:t>
                      </a:r>
                      <a:r>
                        <a:rPr lang="pl-PL" sz="1400" baseline="0" dirty="0">
                          <a:solidFill>
                            <a:schemeClr val="tx1"/>
                          </a:solidFill>
                        </a:rPr>
                        <a:t> Dotacja przedszkolna </a:t>
                      </a:r>
                      <a:endParaRPr lang="pl-PL" sz="1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1400" dirty="0">
                          <a:solidFill>
                            <a:schemeClr val="tx1"/>
                          </a:solidFill>
                        </a:rPr>
                        <a:t>Wydatki wykonane w roku szkolnym 2021/2022</a:t>
                      </a:r>
                      <a:endParaRPr lang="pl-PL" sz="1400" baseline="300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1400" dirty="0">
                          <a:solidFill>
                            <a:schemeClr val="tx1"/>
                          </a:solidFill>
                        </a:rPr>
                        <a:t>Wydatki ponoszone przez Gminę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1400" dirty="0">
                          <a:solidFill>
                            <a:schemeClr val="tx1"/>
                          </a:solidFill>
                        </a:rPr>
                        <a:t>% udział Gminy w wydatkach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125">
                <a:tc>
                  <a:txBody>
                    <a:bodyPr/>
                    <a:lstStyle/>
                    <a:p>
                      <a:r>
                        <a:rPr lang="pl-PL" sz="1600" b="0" dirty="0"/>
                        <a:t>Szkoła Podstawowa Nr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1600" b="1" dirty="0"/>
                        <a:t>1.740.665,61 zł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600" b="1" dirty="0"/>
                        <a:t>2.553.566,69 zł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600" b="1" dirty="0"/>
                        <a:t>812.901,08 zł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600" b="1" dirty="0"/>
                        <a:t>31,83%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32048">
                <a:tc>
                  <a:txBody>
                    <a:bodyPr/>
                    <a:lstStyle/>
                    <a:p>
                      <a:r>
                        <a:rPr lang="pl-PL" sz="1600" b="0" dirty="0"/>
                        <a:t>Szkoła Podstawowa</a:t>
                      </a:r>
                      <a:r>
                        <a:rPr lang="pl-PL" sz="1600" b="0" baseline="0" dirty="0"/>
                        <a:t> Nr 2</a:t>
                      </a:r>
                      <a:endParaRPr lang="pl-PL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1600" b="1" dirty="0"/>
                        <a:t>3.978.576,76 zł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600" b="1" dirty="0"/>
                        <a:t>5.044.901,02 zł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600" b="1" dirty="0"/>
                        <a:t>1.066.324,26 zł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600" b="1" dirty="0"/>
                        <a:t>21,14%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24859">
                <a:tc>
                  <a:txBody>
                    <a:bodyPr/>
                    <a:lstStyle/>
                    <a:p>
                      <a:r>
                        <a:rPr lang="pl-PL" sz="1600" b="0" dirty="0"/>
                        <a:t>Szkoła Podstawowa Nr 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1600" b="1" dirty="0"/>
                        <a:t>1.450.402,09 zł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600" b="1" dirty="0"/>
                        <a:t>2.564.146,20 zł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600" b="1" dirty="0"/>
                        <a:t>1.113.744,11 zł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600" b="1" dirty="0"/>
                        <a:t>43,44%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32048">
                <a:tc>
                  <a:txBody>
                    <a:bodyPr/>
                    <a:lstStyle/>
                    <a:p>
                      <a:r>
                        <a:rPr lang="pl-PL" sz="1600" b="0" dirty="0"/>
                        <a:t>Szkoła Podstawowa Nr 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1600" b="1" dirty="0"/>
                        <a:t>   947.776,33 zł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600" b="1" dirty="0"/>
                        <a:t>1.567.011,94 zł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600" b="1" dirty="0"/>
                        <a:t>619.235,61 zł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600" b="1" dirty="0"/>
                        <a:t>39,52%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04056">
                <a:tc>
                  <a:txBody>
                    <a:bodyPr/>
                    <a:lstStyle/>
                    <a:p>
                      <a:r>
                        <a:rPr lang="pl-PL" sz="1600" b="0" dirty="0"/>
                        <a:t>Szkoła Podstawowa w Chabówce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1600" b="1" dirty="0"/>
                        <a:t>1.843.333,71 zł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600" b="1" dirty="0"/>
                        <a:t>2.125.764,66 zł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600" b="1" dirty="0"/>
                        <a:t>282.430,95 zł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600" b="1" dirty="0"/>
                        <a:t>13,29%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45016">
                <a:tc>
                  <a:txBody>
                    <a:bodyPr/>
                    <a:lstStyle/>
                    <a:p>
                      <a:r>
                        <a:rPr lang="pl-PL" sz="1600" b="0" dirty="0"/>
                        <a:t>Szkoła Podstawowa w Ponicach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1600" b="1" dirty="0"/>
                        <a:t>1.692.387,31 zł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600" b="1" dirty="0"/>
                        <a:t>2.106.587,16 zł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600" b="1" dirty="0"/>
                        <a:t>414.199,85 zł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600" b="1" dirty="0"/>
                        <a:t>19,66%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48072">
                <a:tc>
                  <a:txBody>
                    <a:bodyPr/>
                    <a:lstStyle/>
                    <a:p>
                      <a:r>
                        <a:rPr lang="pl-PL" sz="1600" b="0" dirty="0"/>
                        <a:t>Szkoła Podstawowa w Rdzawce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1600" b="1" dirty="0"/>
                        <a:t>1.725.096,25 zł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600" b="1" dirty="0"/>
                        <a:t>2.240.015,01 zł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600" b="1" dirty="0"/>
                        <a:t>514.918,76 zł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600" b="1" dirty="0"/>
                        <a:t>22,99%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648072">
                <a:tc>
                  <a:txBody>
                    <a:bodyPr/>
                    <a:lstStyle/>
                    <a:p>
                      <a:r>
                        <a:rPr lang="pl-PL" sz="1600" b="0" dirty="0"/>
                        <a:t>RAZEM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1600" b="1" dirty="0"/>
                        <a:t>13.378.238,06 zł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600" b="1" dirty="0"/>
                        <a:t>18.201.992,68 zł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600" b="1" dirty="0"/>
                        <a:t>4.823.754,62 zł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600" b="1" dirty="0"/>
                        <a:t>26,50%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48602051"/>
                  </a:ext>
                </a:extLst>
              </a:tr>
            </a:tbl>
          </a:graphicData>
        </a:graphic>
      </p:graphicFrame>
      <p:sp>
        <p:nvSpPr>
          <p:cNvPr id="5" name="Prostokąt 4">
            <a:extLst>
              <a:ext uri="{FF2B5EF4-FFF2-40B4-BE49-F238E27FC236}">
                <a16:creationId xmlns:a16="http://schemas.microsoft.com/office/drawing/2014/main" id="{F041495F-CE25-4777-8720-95E603AC9CDF}"/>
              </a:ext>
            </a:extLst>
          </p:cNvPr>
          <p:cNvSpPr/>
          <p:nvPr/>
        </p:nvSpPr>
        <p:spPr>
          <a:xfrm>
            <a:off x="251520" y="6504490"/>
            <a:ext cx="4818836" cy="2585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eaLnBrk="0" hangingPunct="0">
              <a:lnSpc>
                <a:spcPct val="90000"/>
              </a:lnSpc>
            </a:pPr>
            <a:r>
              <a:rPr lang="pl-PL" sz="1200" dirty="0"/>
              <a:t>Źródło: Wydział EAO</a:t>
            </a:r>
            <a:r>
              <a:rPr lang="pl-PL" sz="1200" dirty="0">
                <a:solidFill>
                  <a:srgbClr val="FF0000"/>
                </a:solidFill>
              </a:rPr>
              <a:t>.        </a:t>
            </a:r>
          </a:p>
        </p:txBody>
      </p:sp>
    </p:spTree>
    <p:extLst>
      <p:ext uri="{BB962C8B-B14F-4D97-AF65-F5344CB8AC3E}">
        <p14:creationId xmlns:p14="http://schemas.microsoft.com/office/powerpoint/2010/main" val="349247654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6092A050-750A-4E06-9598-E46604B33D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71600" y="332656"/>
            <a:ext cx="6512511" cy="1143000"/>
          </a:xfrm>
        </p:spPr>
        <p:txBody>
          <a:bodyPr/>
          <a:lstStyle/>
          <a:p>
            <a:pPr marL="0" indent="0" algn="ctr">
              <a:buNone/>
            </a:pPr>
            <a:r>
              <a:rPr lang="pl-PL" sz="2800" dirty="0">
                <a:solidFill>
                  <a:schemeClr val="tx1"/>
                </a:solidFill>
                <a:effectLst>
                  <a:reflection blurRad="6350" endPos="0" dir="5400000" sy="-100000" algn="bl" rotWithShape="0"/>
                </a:effectLst>
              </a:rPr>
              <a:t>Wydatki a subwencja oświatowa w latach:</a:t>
            </a:r>
          </a:p>
        </p:txBody>
      </p:sp>
      <p:graphicFrame>
        <p:nvGraphicFramePr>
          <p:cNvPr id="4" name="Symbol zastępczy zawartości 3">
            <a:extLst>
              <a:ext uri="{FF2B5EF4-FFF2-40B4-BE49-F238E27FC236}">
                <a16:creationId xmlns:a16="http://schemas.microsoft.com/office/drawing/2014/main" id="{B060825B-D654-4304-A406-808FEB7CB50D}"/>
              </a:ext>
            </a:extLst>
          </p:cNvPr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4115232969"/>
              </p:ext>
            </p:extLst>
          </p:nvPr>
        </p:nvGraphicFramePr>
        <p:xfrm>
          <a:off x="899592" y="1268760"/>
          <a:ext cx="7704856" cy="5120566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620417">
                  <a:extLst>
                    <a:ext uri="{9D8B030D-6E8A-4147-A177-3AD203B41FA5}">
                      <a16:colId xmlns:a16="http://schemas.microsoft.com/office/drawing/2014/main" val="3328112985"/>
                    </a:ext>
                  </a:extLst>
                </a:gridCol>
                <a:gridCol w="2098013">
                  <a:extLst>
                    <a:ext uri="{9D8B030D-6E8A-4147-A177-3AD203B41FA5}">
                      <a16:colId xmlns:a16="http://schemas.microsoft.com/office/drawing/2014/main" val="446631824"/>
                    </a:ext>
                  </a:extLst>
                </a:gridCol>
                <a:gridCol w="1892715">
                  <a:extLst>
                    <a:ext uri="{9D8B030D-6E8A-4147-A177-3AD203B41FA5}">
                      <a16:colId xmlns:a16="http://schemas.microsoft.com/office/drawing/2014/main" val="3431929291"/>
                    </a:ext>
                  </a:extLst>
                </a:gridCol>
                <a:gridCol w="2093711">
                  <a:extLst>
                    <a:ext uri="{9D8B030D-6E8A-4147-A177-3AD203B41FA5}">
                      <a16:colId xmlns:a16="http://schemas.microsoft.com/office/drawing/2014/main" val="831236576"/>
                    </a:ext>
                  </a:extLst>
                </a:gridCol>
              </a:tblGrid>
              <a:tr h="1386821">
                <a:tc>
                  <a:txBody>
                    <a:bodyPr/>
                    <a:lstStyle/>
                    <a:p>
                      <a:r>
                        <a:rPr lang="pl-PL" dirty="0">
                          <a:solidFill>
                            <a:schemeClr val="tx1"/>
                          </a:solidFill>
                        </a:rPr>
                        <a:t>Rok szkolny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dirty="0">
                          <a:solidFill>
                            <a:schemeClr val="tx1"/>
                          </a:solidFill>
                        </a:rPr>
                        <a:t>Subwencja + rezerwa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dirty="0">
                          <a:solidFill>
                            <a:schemeClr val="tx1"/>
                          </a:solidFill>
                        </a:rPr>
                        <a:t>Wydatki wykonane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800" dirty="0">
                          <a:solidFill>
                            <a:schemeClr val="tx1"/>
                          </a:solidFill>
                        </a:rPr>
                        <a:t>Wydatki ponoszone przez Gminę</a:t>
                      </a:r>
                    </a:p>
                    <a:p>
                      <a:endParaRPr lang="pl-PL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98814369"/>
                  </a:ext>
                </a:extLst>
              </a:tr>
              <a:tr h="74674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600" dirty="0"/>
                        <a:t>2014/2015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1600" dirty="0"/>
                        <a:t>13.425.890,77 zł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1600" dirty="0"/>
                        <a:t>18.167.913,57 zł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1600" dirty="0"/>
                        <a:t>4.742.022,80 zł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18976073"/>
                  </a:ext>
                </a:extLst>
              </a:tr>
              <a:tr h="746749">
                <a:tc>
                  <a:txBody>
                    <a:bodyPr/>
                    <a:lstStyle/>
                    <a:p>
                      <a:r>
                        <a:rPr lang="pl-PL" sz="1600" dirty="0"/>
                        <a:t>2018/2019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1600" dirty="0"/>
                        <a:t>14.900.625,88 zł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1600" dirty="0"/>
                        <a:t>19.707.127,66 zł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1600" dirty="0"/>
                        <a:t>4.806.502,58 zł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26119054"/>
                  </a:ext>
                </a:extLst>
              </a:tr>
              <a:tr h="746749">
                <a:tc>
                  <a:txBody>
                    <a:bodyPr/>
                    <a:lstStyle/>
                    <a:p>
                      <a:r>
                        <a:rPr lang="pl-PL" sz="1600" dirty="0"/>
                        <a:t>2019/2020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1600" dirty="0"/>
                        <a:t>15.355.693,69 zł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1600" dirty="0"/>
                        <a:t>23.099.432,16 zł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1600" dirty="0"/>
                        <a:t>7.743.738,47 zł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04960301"/>
                  </a:ext>
                </a:extLst>
              </a:tr>
              <a:tr h="746749">
                <a:tc>
                  <a:txBody>
                    <a:bodyPr/>
                    <a:lstStyle/>
                    <a:p>
                      <a:r>
                        <a:rPr lang="pl-PL" sz="1600" dirty="0"/>
                        <a:t>2020/2021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1600" dirty="0"/>
                        <a:t>15.759.713,68 zł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1600" dirty="0"/>
                        <a:t>25.120.379,19 zł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1600" dirty="0"/>
                        <a:t>9.360.665,51 zł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82820950"/>
                  </a:ext>
                </a:extLst>
              </a:tr>
              <a:tr h="746749">
                <a:tc>
                  <a:txBody>
                    <a:bodyPr/>
                    <a:lstStyle/>
                    <a:p>
                      <a:r>
                        <a:rPr lang="pl-PL" sz="1600" dirty="0"/>
                        <a:t>2021/2022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1600" dirty="0"/>
                        <a:t>17.278.383,22 zł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1600" dirty="0"/>
                        <a:t>26.228.015,75 zł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1600" dirty="0"/>
                        <a:t>8.948.632,53 zł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5" name="Prostokąt 4">
            <a:extLst>
              <a:ext uri="{FF2B5EF4-FFF2-40B4-BE49-F238E27FC236}">
                <a16:creationId xmlns:a16="http://schemas.microsoft.com/office/drawing/2014/main" id="{F041495F-CE25-4777-8720-95E603AC9CDF}"/>
              </a:ext>
            </a:extLst>
          </p:cNvPr>
          <p:cNvSpPr/>
          <p:nvPr/>
        </p:nvSpPr>
        <p:spPr>
          <a:xfrm>
            <a:off x="251520" y="6504490"/>
            <a:ext cx="4818836" cy="2585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eaLnBrk="0" hangingPunct="0">
              <a:lnSpc>
                <a:spcPct val="90000"/>
              </a:lnSpc>
            </a:pPr>
            <a:r>
              <a:rPr lang="pl-PL" sz="1200" dirty="0"/>
              <a:t>Źródło: Wydział EAO.</a:t>
            </a:r>
          </a:p>
        </p:txBody>
      </p:sp>
    </p:spTree>
    <p:extLst>
      <p:ext uri="{BB962C8B-B14F-4D97-AF65-F5344CB8AC3E}">
        <p14:creationId xmlns:p14="http://schemas.microsoft.com/office/powerpoint/2010/main" val="53467082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115616" y="188640"/>
            <a:ext cx="6512511" cy="1143000"/>
          </a:xfrm>
        </p:spPr>
        <p:txBody>
          <a:bodyPr/>
          <a:lstStyle/>
          <a:p>
            <a:pPr marL="0" indent="0" algn="ctr">
              <a:buNone/>
            </a:pPr>
            <a:r>
              <a:rPr lang="pl-PL" sz="3600" dirty="0">
                <a:solidFill>
                  <a:schemeClr val="tx1"/>
                </a:solidFill>
                <a:effectLst>
                  <a:reflection blurRad="6350" endPos="0" dir="5400000" sy="-100000" algn="bl" rotWithShape="0"/>
                </a:effectLst>
                <a:latin typeface="+mn-lt"/>
              </a:rPr>
              <a:t>Struktura wydatków </a:t>
            </a:r>
            <a:br>
              <a:rPr lang="pl-PL" sz="3600" dirty="0">
                <a:solidFill>
                  <a:schemeClr val="tx1"/>
                </a:solidFill>
                <a:effectLst>
                  <a:reflection blurRad="6350" endPos="0" dir="5400000" sy="-100000" algn="bl" rotWithShape="0"/>
                </a:effectLst>
                <a:latin typeface="+mn-lt"/>
              </a:rPr>
            </a:br>
            <a:r>
              <a:rPr lang="pl-PL" sz="3600" dirty="0">
                <a:solidFill>
                  <a:schemeClr val="tx1"/>
                </a:solidFill>
                <a:effectLst>
                  <a:reflection blurRad="6350" endPos="0" dir="5400000" sy="-100000" algn="bl" rotWithShape="0"/>
                </a:effectLst>
                <a:latin typeface="+mn-lt"/>
              </a:rPr>
              <a:t>szkół i przedszkoli</a:t>
            </a:r>
            <a:endParaRPr lang="pl-PL" sz="3600" dirty="0">
              <a:latin typeface="+mn-lt"/>
            </a:endParaRPr>
          </a:p>
        </p:txBody>
      </p:sp>
      <p:graphicFrame>
        <p:nvGraphicFramePr>
          <p:cNvPr id="4" name="Symbol zastępczy zawartości 3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3177077104"/>
              </p:ext>
            </p:extLst>
          </p:nvPr>
        </p:nvGraphicFramePr>
        <p:xfrm>
          <a:off x="611560" y="548680"/>
          <a:ext cx="8136904" cy="58326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63044378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539552" y="404664"/>
            <a:ext cx="7848872" cy="1143000"/>
          </a:xfrm>
        </p:spPr>
        <p:txBody>
          <a:bodyPr/>
          <a:lstStyle/>
          <a:p>
            <a:pPr marL="0" lvl="0" indent="0" algn="ctr">
              <a:spcBef>
                <a:spcPts val="0"/>
              </a:spcBef>
              <a:buNone/>
            </a:pPr>
            <a:r>
              <a:rPr lang="pl-PL" sz="2400" dirty="0">
                <a:solidFill>
                  <a:prstClr val="black"/>
                </a:solidFill>
                <a:effectLst/>
                <a:latin typeface="Times New Roman"/>
                <a:ea typeface="+mn-ea"/>
                <a:cs typeface="+mn-cs"/>
              </a:rPr>
              <a:t>Sieć szkolna - placówka prowadzona przez osoby prawne inne niż JST oraz przez osoby fizyczne</a:t>
            </a:r>
            <a:br>
              <a:rPr lang="pl-PL" sz="2400" b="0" dirty="0">
                <a:solidFill>
                  <a:prstClr val="black"/>
                </a:solidFill>
                <a:effectLst/>
                <a:latin typeface="Times New Roman"/>
                <a:ea typeface="+mn-ea"/>
                <a:cs typeface="+mn-cs"/>
              </a:rPr>
            </a:br>
            <a:endParaRPr lang="pl-PL" sz="2400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sz="quarter" idx="13"/>
          </p:nvPr>
        </p:nvSpPr>
        <p:spPr>
          <a:xfrm>
            <a:off x="467544" y="1340768"/>
            <a:ext cx="8064896" cy="1800200"/>
          </a:xfrm>
        </p:spPr>
        <p:txBody>
          <a:bodyPr>
            <a:normAutofit fontScale="92500" lnSpcReduction="20000"/>
          </a:bodyPr>
          <a:lstStyle/>
          <a:p>
            <a:pPr marL="131400" lvl="2" indent="0" algn="just">
              <a:spcAft>
                <a:spcPts val="0"/>
              </a:spcAft>
              <a:buClrTx/>
              <a:buSzTx/>
              <a:buNone/>
            </a:pPr>
            <a:r>
              <a:rPr lang="pl-PL" sz="1700" dirty="0">
                <a:solidFill>
                  <a:schemeClr val="tx1"/>
                </a:solidFill>
              </a:rPr>
              <a:t>Na terenie Gminy Rabka-Zdrój w roku szkolnym 2021/2022 przekazano dotację dla Katolickiej Szkoły Podstawowej im. Najświętszej Rodziny z Nazaretu w wysokości </a:t>
            </a:r>
            <a:r>
              <a:rPr lang="pl-PL" sz="1700" b="1" u="sng" dirty="0">
                <a:solidFill>
                  <a:schemeClr val="tx1"/>
                </a:solidFill>
              </a:rPr>
              <a:t>1.622.688,99 </a:t>
            </a:r>
            <a:r>
              <a:rPr lang="pl-PL" sz="1700" dirty="0">
                <a:solidFill>
                  <a:schemeClr val="tx1"/>
                </a:solidFill>
              </a:rPr>
              <a:t>złotych ( w tym kształcenie specjalne dla 5 uczniów - kwota 293.827,30 złotych). Dotacja przekazywana jest na każdego ucznia w wysokości przewidzianej na jednego ucznia w części oświatowej subwencji ogólnej przemnożonej przez wskaźnik zwiększający dla szkół danego typu. Poniższe wykresy przedstawiają liczebność uczniów oraz oddziałów w latach 2019/2020, 2020/2021 oraz 2021/2022. W porównaniu do poprzedniego roku szkolnego liczba uczniów zwiększyła się o 10 uczniów.</a:t>
            </a:r>
          </a:p>
          <a:p>
            <a:pPr marL="131400" lvl="2" indent="0" algn="just">
              <a:spcAft>
                <a:spcPts val="0"/>
              </a:spcAft>
              <a:buClrTx/>
              <a:buSzTx/>
              <a:buNone/>
            </a:pPr>
            <a:endParaRPr lang="pl-PL" sz="1500" dirty="0">
              <a:solidFill>
                <a:schemeClr val="tx1"/>
              </a:solidFill>
            </a:endParaRPr>
          </a:p>
        </p:txBody>
      </p:sp>
      <p:graphicFrame>
        <p:nvGraphicFramePr>
          <p:cNvPr id="7" name="Symbol zastępczy zawartości 3">
            <a:extLst>
              <a:ext uri="{FF2B5EF4-FFF2-40B4-BE49-F238E27FC236}">
                <a16:creationId xmlns:a16="http://schemas.microsoft.com/office/drawing/2014/main" id="{5C896957-D204-4974-97E0-84050277C259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25066350"/>
              </p:ext>
            </p:extLst>
          </p:nvPr>
        </p:nvGraphicFramePr>
        <p:xfrm>
          <a:off x="323528" y="3212976"/>
          <a:ext cx="2952328" cy="32403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4" name="Wykres 3"/>
          <p:cNvGraphicFramePr/>
          <p:nvPr>
            <p:extLst>
              <p:ext uri="{D42A27DB-BD31-4B8C-83A1-F6EECF244321}">
                <p14:modId xmlns:p14="http://schemas.microsoft.com/office/powerpoint/2010/main" val="2584513408"/>
              </p:ext>
            </p:extLst>
          </p:nvPr>
        </p:nvGraphicFramePr>
        <p:xfrm>
          <a:off x="4716016" y="3212976"/>
          <a:ext cx="3744416" cy="28083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20409710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Symbol zastępczy zawartości 5">
            <a:extLst>
              <a:ext uri="{FF2B5EF4-FFF2-40B4-BE49-F238E27FC236}">
                <a16:creationId xmlns:a16="http://schemas.microsoft.com/office/drawing/2014/main" id="{9C5293D6-AA93-4B0C-9FBE-6AA803462E42}"/>
              </a:ext>
            </a:extLst>
          </p:cNvPr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2228248307"/>
              </p:ext>
            </p:extLst>
          </p:nvPr>
        </p:nvGraphicFramePr>
        <p:xfrm>
          <a:off x="1259632" y="692696"/>
          <a:ext cx="6400800" cy="42671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53415875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10005C48-8338-4DF2-BC46-7BA0BBC9EB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31289" y="332656"/>
            <a:ext cx="6512511" cy="576064"/>
          </a:xfrm>
        </p:spPr>
        <p:txBody>
          <a:bodyPr/>
          <a:lstStyle/>
          <a:p>
            <a:pPr marL="0" indent="0">
              <a:buNone/>
            </a:pPr>
            <a:r>
              <a:rPr lang="pl-PL" sz="2800" dirty="0">
                <a:solidFill>
                  <a:schemeClr val="tx1"/>
                </a:solidFill>
                <a:effectLst>
                  <a:reflection blurRad="6350" endPos="0" dir="5400000" sy="-100000" algn="bl" rotWithShape="0"/>
                </a:effectLst>
                <a:latin typeface="+mn-lt"/>
              </a:rPr>
              <a:t>Dowóz uczniów do szkół i przedszkoli</a:t>
            </a:r>
            <a:br>
              <a:rPr lang="pl-PL" sz="2800" dirty="0">
                <a:effectLst>
                  <a:reflection blurRad="6350" endPos="0" dir="5400000" sy="-100000" algn="bl" rotWithShape="0"/>
                </a:effectLst>
                <a:latin typeface="+mn-lt"/>
              </a:rPr>
            </a:br>
            <a:endParaRPr lang="pl-PL" sz="2800" dirty="0">
              <a:effectLst>
                <a:reflection blurRad="6350" endPos="0" dir="5400000" sy="-100000" algn="bl" rotWithShape="0"/>
              </a:effectLst>
              <a:latin typeface="+mn-lt"/>
            </a:endParaRP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5A762FED-4984-403B-BD02-68E51E99FB1A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39552" y="1052736"/>
            <a:ext cx="7776864" cy="5472608"/>
          </a:xfrm>
        </p:spPr>
        <p:txBody>
          <a:bodyPr>
            <a:normAutofit/>
          </a:bodyPr>
          <a:lstStyle/>
          <a:p>
            <a:pPr marL="45720" indent="0" algn="just">
              <a:buNone/>
            </a:pPr>
            <a:r>
              <a:rPr lang="pl-PL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Realizując zapisy art. 39 ust 3 ustawy  Prawo Oświatowe Gmina Rabka-Zdrój organizowała w roku szkolnym 2021/2022  bezpłatny transport dla </a:t>
            </a:r>
            <a:r>
              <a:rPr lang="pl-PL" sz="1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14 uczniów</a:t>
            </a:r>
            <a:r>
              <a:rPr lang="pl-PL" sz="1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uczęszczających do Szkoły Podstawowej w Rdzawce wraz z zapewnieniem opieki w czasie dowozu (umowy zleceń dla nauczycieli). Koszt dowozu uczniów wyniósł </a:t>
            </a:r>
            <a:r>
              <a:rPr lang="pl-PL" sz="1600" b="1" u="sng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53.856,00 zł.</a:t>
            </a:r>
          </a:p>
          <a:p>
            <a:pPr marL="45720" indent="0" algn="just">
              <a:buNone/>
            </a:pPr>
            <a:r>
              <a:rPr lang="pl-PL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Gmina realizowała również zadanie  wynikające z art. 32 ust. 6 oraz art. 39 ust. 4 w/w ustawy:</a:t>
            </a:r>
          </a:p>
          <a:p>
            <a:pPr marL="45720" indent="0" algn="just">
              <a:buNone/>
            </a:pPr>
            <a:r>
              <a:rPr lang="pl-PL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zwrot kosztów przejazdu </a:t>
            </a:r>
            <a:r>
              <a:rPr lang="pl-PL" sz="1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 uczniów (09/20221, 4 uczniów (10/2021), 5 uczniów (11/2021), 5 uczniów (12/2021), 1 uczeń (01/2022), 5 uczniów (02/2022), 3 uczniów (03-06/2022) </a:t>
            </a:r>
            <a:r>
              <a:rPr lang="pl-PL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niepełnosprawnych wraz z opiekunami, do szkoły lub ośrodka, na zasadach określonych w umowie zawartej pomiędzy Burmistrzem i rodzicem (prawnym opiekunem) ucznia, które łącznie wyniosły </a:t>
            </a:r>
            <a:r>
              <a:rPr lang="pl-PL" sz="1600" b="1" u="sng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7.136,79 zł</a:t>
            </a:r>
            <a:r>
              <a:rPr lang="pl-PL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marL="45720" indent="0" algn="just">
              <a:buNone/>
            </a:pPr>
            <a:r>
              <a:rPr lang="pl-PL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organizacja bezpłatnego dowozu dla </a:t>
            </a:r>
            <a:r>
              <a:rPr lang="pl-PL" sz="1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15 uczniów</a:t>
            </a:r>
            <a:r>
              <a:rPr lang="pl-PL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w tym dla </a:t>
            </a:r>
            <a:r>
              <a:rPr lang="pl-PL" sz="1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12 uczniów zapewnienie opieki </a:t>
            </a:r>
            <a:r>
              <a:rPr lang="pl-PL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do Zespołu Placówek Szkolno-Wychowawczo-Opiekuńczych w Nowym Targu oraz  Ośrodka Rehabilitacyjno-Edukacyjno-Wychowawczego w Rabce-Zdroju którego łączne koszty wyniosły </a:t>
            </a:r>
            <a:r>
              <a:rPr lang="pl-PL" sz="1600" b="1" u="sng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112.693,68 zł</a:t>
            </a:r>
            <a:r>
              <a:rPr lang="pl-PL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45720" indent="0" algn="just">
              <a:buNone/>
            </a:pPr>
            <a:r>
              <a:rPr lang="pl-PL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Gmina Rabka-Zdrój w roku szkolnym 2021/2022 przeznaczyła na w/w zadanie </a:t>
            </a:r>
            <a:r>
              <a:rPr lang="pl-PL" sz="1600" b="1" u="sng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173.686,47 zł.</a:t>
            </a:r>
          </a:p>
          <a:p>
            <a:pPr marL="45720" indent="0" algn="just">
              <a:buNone/>
            </a:pPr>
            <a:endParaRPr lang="pl-PL" sz="1600" b="1" u="sng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" indent="0" algn="just">
              <a:buNone/>
            </a:pPr>
            <a:endParaRPr lang="pl-PL" sz="1600" b="1" u="sng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" indent="0" algn="just">
              <a:buNone/>
            </a:pPr>
            <a:endParaRPr lang="pl-PL" sz="1600" b="1" u="sng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72491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1">
            <a:extLst>
              <a:ext uri="{FF2B5EF4-FFF2-40B4-BE49-F238E27FC236}">
                <a16:creationId xmlns:a16="http://schemas.microsoft.com/office/drawing/2014/main" id="{10005C48-8338-4DF2-BC46-7BA0BBC9EBDF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1371600" y="332656"/>
            <a:ext cx="6400800" cy="753264"/>
          </a:xfrm>
        </p:spPr>
        <p:txBody>
          <a:bodyPr/>
          <a:lstStyle/>
          <a:p>
            <a:pPr marL="0" indent="0" algn="ctr" defTabSz="182563">
              <a:buNone/>
              <a:tabLst>
                <a:tab pos="357188" algn="l"/>
              </a:tabLst>
            </a:pPr>
            <a:r>
              <a:rPr lang="pl-PL" sz="2800" b="1" dirty="0">
                <a:solidFill>
                  <a:schemeClr val="tx1"/>
                </a:solidFill>
                <a:effectLst>
                  <a:reflection blurRad="6350" endPos="0" dir="5400000" sy="-100000" algn="bl" rotWithShape="0"/>
                </a:effectLst>
                <a:latin typeface="+mn-lt"/>
              </a:rPr>
              <a:t>Zatrudnienie w szkołach i przedszkolach</a:t>
            </a:r>
            <a:endParaRPr lang="pl-PL" sz="2800" b="1" dirty="0">
              <a:effectLst>
                <a:reflection blurRad="6350" endPos="0" dir="5400000" sy="-100000" algn="bl" rotWithShape="0"/>
              </a:effectLst>
              <a:latin typeface="+mn-lt"/>
            </a:endParaRPr>
          </a:p>
        </p:txBody>
      </p:sp>
      <p:sp>
        <p:nvSpPr>
          <p:cNvPr id="5" name="Prostokąt 4"/>
          <p:cNvSpPr/>
          <p:nvPr/>
        </p:nvSpPr>
        <p:spPr>
          <a:xfrm>
            <a:off x="539552" y="908720"/>
            <a:ext cx="806489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dirty="0"/>
              <a:t>Zatrudnienie nauczycieli w danym roku szkolnym w placówkach oświatowych jest podyktowane zatwierdzonym przez organ prowadzący arkuszem organizacji roku szkolnego. Jest to związane z liczbą oddziałów w poszczególnych placówkach, liczbą godzin wynikającą z podziału na grupy, liczbą godzin nauczania danego przedmiotu i poziomów nauczania zgodnie z ramowymi planami nauczania. </a:t>
            </a:r>
          </a:p>
        </p:txBody>
      </p:sp>
      <p:sp>
        <p:nvSpPr>
          <p:cNvPr id="6" name="Prostokąt 5"/>
          <p:cNvSpPr/>
          <p:nvPr/>
        </p:nvSpPr>
        <p:spPr>
          <a:xfrm>
            <a:off x="557888" y="2564904"/>
            <a:ext cx="806489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dirty="0"/>
              <a:t>Liczba zatrudnionych nauczycieli wg stopnia awansu zawodowego w roku szkolnym 2021/2022</a:t>
            </a:r>
          </a:p>
        </p:txBody>
      </p:sp>
      <p:graphicFrame>
        <p:nvGraphicFramePr>
          <p:cNvPr id="7" name="Tabel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00816282"/>
              </p:ext>
            </p:extLst>
          </p:nvPr>
        </p:nvGraphicFramePr>
        <p:xfrm>
          <a:off x="395536" y="3356992"/>
          <a:ext cx="8496944" cy="279400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46709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6709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8371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40682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87220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pl-PL" sz="1600" dirty="0">
                          <a:solidFill>
                            <a:schemeClr val="tx1"/>
                          </a:solidFill>
                        </a:rPr>
                        <a:t>Stopień awansu zawodowego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1600" dirty="0">
                          <a:solidFill>
                            <a:schemeClr val="tx1"/>
                          </a:solidFill>
                        </a:rPr>
                        <a:t>Liczba zatrudnionych</a:t>
                      </a:r>
                      <a:r>
                        <a:rPr lang="pl-PL" sz="1600" baseline="0" dirty="0">
                          <a:solidFill>
                            <a:schemeClr val="tx1"/>
                          </a:solidFill>
                        </a:rPr>
                        <a:t> nauczycieli</a:t>
                      </a:r>
                      <a:endParaRPr lang="pl-PL" sz="16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1600" dirty="0">
                          <a:solidFill>
                            <a:schemeClr val="tx1"/>
                          </a:solidFill>
                        </a:rPr>
                        <a:t>Liczba etatów nauczycieli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</a:rPr>
                        <a:t>Wzrost/Spadek wg stopnia awansu zawodowego w stosunku do roku 2020/2021</a:t>
                      </a:r>
                    </a:p>
                    <a:p>
                      <a:endParaRPr lang="pl-PL" sz="16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</a:rPr>
                        <a:t>Wzrost/Spadek wg etatów nauczycieli w stosunku do roku 2020/2021</a:t>
                      </a:r>
                    </a:p>
                    <a:p>
                      <a:endParaRPr lang="pl-PL" sz="16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pl-PL" sz="1600" dirty="0"/>
                        <a:t>Dyplomowany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600" dirty="0"/>
                        <a:t>174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600" dirty="0"/>
                        <a:t>157,97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600" dirty="0"/>
                        <a:t>-1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/>
                        <a:t>-1,23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pl-PL" sz="1600" dirty="0"/>
                        <a:t>Mianowany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600" dirty="0"/>
                        <a:t>41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600" dirty="0"/>
                        <a:t>39,32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600"/>
                        <a:t>-2</a:t>
                      </a:r>
                      <a:endParaRPr lang="pl-P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/>
                        <a:t>+1,04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pl-PL" sz="1600" dirty="0"/>
                        <a:t>Kontraktowy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600" dirty="0"/>
                        <a:t>38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600" dirty="0"/>
                        <a:t>32,20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600" dirty="0"/>
                        <a:t>+1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/>
                        <a:t>-2,78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pl-PL" sz="1600" dirty="0"/>
                        <a:t>Stażysta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600" dirty="0"/>
                        <a:t>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600" dirty="0"/>
                        <a:t>6,38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600" dirty="0"/>
                        <a:t>-8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/>
                        <a:t>-0,48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5103314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537240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pl-PL" sz="2800" b="1" dirty="0"/>
              <a:t>Średnie wynagrodzenie nauczycieli</a:t>
            </a:r>
          </a:p>
        </p:txBody>
      </p:sp>
      <p:sp>
        <p:nvSpPr>
          <p:cNvPr id="5" name="Prostokąt 4"/>
          <p:cNvSpPr/>
          <p:nvPr/>
        </p:nvSpPr>
        <p:spPr>
          <a:xfrm>
            <a:off x="395536" y="1412776"/>
            <a:ext cx="806489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dirty="0"/>
              <a:t>W 2021 roku nauczyciele stażyści, kontraktowi, mianowani i dyplomowani zatrudnieni w placówkach oświatowych prowadzonych przez Gminę Rabka-Zdrój, </a:t>
            </a:r>
            <a:r>
              <a:rPr lang="pl-PL" b="1" u="sng" dirty="0"/>
              <a:t>osiągnęli średnie wynagrodzenie </a:t>
            </a:r>
            <a:r>
              <a:rPr lang="pl-PL" dirty="0"/>
              <a:t>wynikające z Karty Nauczyciela.</a:t>
            </a:r>
          </a:p>
          <a:p>
            <a:r>
              <a:rPr lang="pl-PL" dirty="0"/>
              <a:t>Średnie wynagrodzenie nauczycieli w roku 2021 r. przedstawia poniższa tabela:</a:t>
            </a:r>
          </a:p>
        </p:txBody>
      </p:sp>
      <p:graphicFrame>
        <p:nvGraphicFramePr>
          <p:cNvPr id="6" name="Tabel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17542917"/>
              </p:ext>
            </p:extLst>
          </p:nvPr>
        </p:nvGraphicFramePr>
        <p:xfrm>
          <a:off x="539551" y="2780928"/>
          <a:ext cx="8064896" cy="230632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28051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051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5453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pl-PL" sz="1600" dirty="0">
                          <a:solidFill>
                            <a:schemeClr val="tx1"/>
                          </a:solidFill>
                        </a:rPr>
                        <a:t>Stopień awansu zawodowego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1600" dirty="0">
                          <a:solidFill>
                            <a:schemeClr val="tx1"/>
                          </a:solidFill>
                        </a:rPr>
                        <a:t>Średnie wynagrodzenie</a:t>
                      </a:r>
                      <a:r>
                        <a:rPr lang="pl-PL" sz="1600" baseline="0" dirty="0">
                          <a:solidFill>
                            <a:schemeClr val="tx1"/>
                          </a:solidFill>
                        </a:rPr>
                        <a:t> nauczycieli w Gminie Rabka-Zdrój w 2021 roku</a:t>
                      </a:r>
                      <a:endParaRPr lang="pl-PL" sz="16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1600" dirty="0">
                          <a:solidFill>
                            <a:schemeClr val="tx1"/>
                          </a:solidFill>
                        </a:rPr>
                        <a:t>Średnie wynagrodzenie</a:t>
                      </a:r>
                      <a:r>
                        <a:rPr lang="pl-PL" sz="1600" baseline="0" dirty="0">
                          <a:solidFill>
                            <a:schemeClr val="tx1"/>
                          </a:solidFill>
                        </a:rPr>
                        <a:t> wynikające z art. 30 ust. 3 Karty Nauczyciela</a:t>
                      </a:r>
                      <a:endParaRPr lang="pl-PL" sz="16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pl-PL" sz="1600" dirty="0"/>
                        <a:t>Dyplomowany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600" dirty="0"/>
                        <a:t>3.811,03 zł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600" dirty="0"/>
                        <a:t>3.537,80 zł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pl-PL" sz="1600" dirty="0"/>
                        <a:t>Mianowany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600" dirty="0"/>
                        <a:t>4.313,69</a:t>
                      </a:r>
                      <a:r>
                        <a:rPr lang="pl-PL" sz="1600" baseline="0" dirty="0"/>
                        <a:t> zł</a:t>
                      </a:r>
                      <a:endParaRPr lang="pl-P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600" dirty="0"/>
                        <a:t>3.926,96</a:t>
                      </a:r>
                      <a:r>
                        <a:rPr lang="pl-PL" sz="1600" baseline="0" dirty="0"/>
                        <a:t> zł</a:t>
                      </a:r>
                      <a:endParaRPr lang="pl-PL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pl-PL" sz="1600" dirty="0"/>
                        <a:t>Kontraktowy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600" dirty="0"/>
                        <a:t>5.238,35</a:t>
                      </a:r>
                      <a:r>
                        <a:rPr lang="pl-PL" sz="1600" baseline="0" dirty="0"/>
                        <a:t> zł</a:t>
                      </a:r>
                      <a:endParaRPr lang="pl-P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600" dirty="0"/>
                        <a:t>5.094,43</a:t>
                      </a:r>
                      <a:r>
                        <a:rPr lang="pl-PL" sz="1600" baseline="0" dirty="0"/>
                        <a:t> zł</a:t>
                      </a:r>
                      <a:endParaRPr lang="pl-PL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pl-PL" sz="1600" dirty="0"/>
                        <a:t>Stażysta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600" dirty="0"/>
                        <a:t>6.671,42</a:t>
                      </a:r>
                      <a:r>
                        <a:rPr lang="pl-PL" sz="1600" baseline="0" dirty="0"/>
                        <a:t> zł</a:t>
                      </a:r>
                      <a:endParaRPr lang="pl-P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600" dirty="0"/>
                        <a:t>6.509,55</a:t>
                      </a:r>
                      <a:r>
                        <a:rPr lang="pl-PL" sz="1600" baseline="0" dirty="0"/>
                        <a:t> zł</a:t>
                      </a:r>
                      <a:endParaRPr lang="pl-PL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7260921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ytuł 1">
            <a:extLst>
              <a:ext uri="{FF2B5EF4-FFF2-40B4-BE49-F238E27FC236}">
                <a16:creationId xmlns:a16="http://schemas.microsoft.com/office/drawing/2014/main" id="{10005C48-8338-4DF2-BC46-7BA0BBC9EB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528" y="332656"/>
            <a:ext cx="8280921" cy="864096"/>
          </a:xfrm>
        </p:spPr>
        <p:txBody>
          <a:bodyPr/>
          <a:lstStyle/>
          <a:p>
            <a:pPr marL="0" indent="0" algn="ctr" defTabSz="182563">
              <a:buNone/>
              <a:tabLst>
                <a:tab pos="357188" algn="l"/>
              </a:tabLst>
            </a:pPr>
            <a:r>
              <a:rPr lang="pl-PL" sz="2800" dirty="0">
                <a:solidFill>
                  <a:schemeClr val="tx1"/>
                </a:solidFill>
                <a:effectLst>
                  <a:reflection blurRad="6350" endPos="0" dir="5400000" sy="-100000" algn="bl" rotWithShape="0"/>
                </a:effectLst>
                <a:latin typeface="+mn-lt"/>
              </a:rPr>
              <a:t>Wsparcie uczniów o specjalnych potrzebach edukacyjnych</a:t>
            </a:r>
            <a:br>
              <a:rPr lang="pl-PL" sz="2800" dirty="0">
                <a:effectLst>
                  <a:reflection blurRad="6350" endPos="0" dir="5400000" sy="-100000" algn="bl" rotWithShape="0"/>
                </a:effectLst>
                <a:latin typeface="+mn-lt"/>
              </a:rPr>
            </a:br>
            <a:endParaRPr lang="pl-PL" sz="2800" dirty="0">
              <a:effectLst>
                <a:reflection blurRad="6350" endPos="0" dir="5400000" sy="-100000" algn="bl" rotWithShape="0"/>
              </a:effectLst>
              <a:latin typeface="+mn-lt"/>
            </a:endParaRPr>
          </a:p>
        </p:txBody>
      </p:sp>
      <p:sp>
        <p:nvSpPr>
          <p:cNvPr id="7" name="Prostokąt 6"/>
          <p:cNvSpPr/>
          <p:nvPr/>
        </p:nvSpPr>
        <p:spPr>
          <a:xfrm>
            <a:off x="251520" y="1484784"/>
            <a:ext cx="8568952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dirty="0"/>
              <a:t>W ramach pomocy psychologiczno-pedagogicznej w roku szkolnym 2021/2022 w szkołach i przedszkolach były prowadzane zajęcia logopedyczne, korekcyjno-kompensacyjne, dydaktyczno-wyrównawcze, rewalidacyjne, z pedagogiem, z psychologiem oraz indywidualne. Dodatkowo w szkołach i przedszkolach dla uczniów z orzeczeniem o potrzebie kształcenia specjalnego byli zatrudniani nauczyciele posiadający kwalifikacje w zakresie pedagogiki specjalnej. Łącznie godzin realizowanych w roku szkolnym 2021/2022 wyniosła: </a:t>
            </a:r>
            <a:r>
              <a:rPr lang="pl-PL" b="1" dirty="0"/>
              <a:t>596,75</a:t>
            </a:r>
            <a:r>
              <a:rPr lang="pl-PL" dirty="0"/>
              <a:t> tygodniowo.</a:t>
            </a:r>
          </a:p>
        </p:txBody>
      </p:sp>
      <p:graphicFrame>
        <p:nvGraphicFramePr>
          <p:cNvPr id="8" name="Tabela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0545555"/>
              </p:ext>
            </p:extLst>
          </p:nvPr>
        </p:nvGraphicFramePr>
        <p:xfrm>
          <a:off x="539552" y="3859005"/>
          <a:ext cx="7056784" cy="2048624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529258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6419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l-PL" sz="1600" b="1" dirty="0">
                          <a:solidFill>
                            <a:schemeClr val="tx1"/>
                          </a:solidFill>
                        </a:rPr>
                        <a:t>Rodzaje orzeczeń/opinii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600" b="1" dirty="0">
                          <a:solidFill>
                            <a:schemeClr val="tx1"/>
                          </a:solidFill>
                        </a:rPr>
                        <a:t>Liczba orzeczeń/</a:t>
                      </a:r>
                      <a:r>
                        <a:rPr lang="pl-PL" sz="1600" b="1" baseline="0" dirty="0">
                          <a:solidFill>
                            <a:schemeClr val="tx1"/>
                          </a:solidFill>
                        </a:rPr>
                        <a:t>opinii</a:t>
                      </a:r>
                      <a:endParaRPr lang="pl-PL" sz="16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6984">
                <a:tc>
                  <a:txBody>
                    <a:bodyPr/>
                    <a:lstStyle/>
                    <a:p>
                      <a:r>
                        <a:rPr lang="pl-PL" sz="1600" b="0" dirty="0"/>
                        <a:t>Orzeczenie</a:t>
                      </a:r>
                      <a:r>
                        <a:rPr lang="pl-PL" sz="1600" b="0" baseline="0" dirty="0"/>
                        <a:t> o potrzebie kształcenia specjalnego</a:t>
                      </a:r>
                      <a:endParaRPr lang="pl-PL" sz="16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1600" b="0" dirty="0">
                          <a:solidFill>
                            <a:schemeClr val="tx1"/>
                          </a:solidFill>
                        </a:rPr>
                        <a:t>46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pl-PL" sz="1600" dirty="0"/>
                        <a:t>Orzeczenie</a:t>
                      </a:r>
                      <a:r>
                        <a:rPr lang="pl-PL" sz="1600" baseline="0" dirty="0"/>
                        <a:t> o potrzebie indywidualnego nauczania</a:t>
                      </a:r>
                      <a:endParaRPr lang="pl-P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pl-PL" sz="1600" dirty="0"/>
                        <a:t>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pl-PL" sz="1600" dirty="0"/>
                        <a:t>Orzeczenie o potrzebie zajęć</a:t>
                      </a:r>
                      <a:r>
                        <a:rPr lang="pl-PL" sz="1600" baseline="0" dirty="0"/>
                        <a:t> rewalidacyjno-wychowawczych</a:t>
                      </a:r>
                      <a:endParaRPr lang="pl-P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pl-PL" sz="1600" dirty="0"/>
                        <a:t>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pl-PL" sz="1600" dirty="0"/>
                        <a:t>Opinia</a:t>
                      </a:r>
                      <a:r>
                        <a:rPr lang="pl-PL" sz="1600" baseline="0" dirty="0"/>
                        <a:t> o zindywidualizowanej ścieżce nauczania</a:t>
                      </a:r>
                      <a:endParaRPr lang="pl-P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pl-PL" sz="1600" dirty="0"/>
                        <a:t>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8704809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ostokąt 3"/>
          <p:cNvSpPr/>
          <p:nvPr/>
        </p:nvSpPr>
        <p:spPr>
          <a:xfrm>
            <a:off x="1043608" y="476672"/>
            <a:ext cx="633670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sz="2800" b="1" dirty="0">
                <a:effectLst>
                  <a:reflection blurRad="6350" endPos="0" dir="5400000" sy="-100000" algn="bl" rotWithShape="0"/>
                </a:effectLst>
              </a:rPr>
              <a:t>Wczesne wspomaganie rozwoju</a:t>
            </a:r>
            <a:endParaRPr lang="pl-PL" sz="2800" b="1" dirty="0"/>
          </a:p>
        </p:txBody>
      </p:sp>
      <p:sp>
        <p:nvSpPr>
          <p:cNvPr id="5" name="Prostokąt 4"/>
          <p:cNvSpPr/>
          <p:nvPr/>
        </p:nvSpPr>
        <p:spPr>
          <a:xfrm>
            <a:off x="539552" y="1859340"/>
            <a:ext cx="849694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dirty="0"/>
              <a:t>Wczesne wspomaganie rozwoju organizowane jest na podstawie rozporządzenia w sprawie organizowania wczesnego wspomagania rozwoju.  Dla dziecka z niepełnosprawnością posiadającego opinię o potrzebie wczesnego wspomagania rozwoju, wydaną przez Paradnie Psychologiczno-Pedagogiczną. W roku szkolnym 2021/2022 w dwóch przedszkolach były organizowane zajęcia wczesnego wspomagania rozwoju. Łączna liczba dzieci to 20, dla których 51 godzin tygodniowo.</a:t>
            </a:r>
          </a:p>
        </p:txBody>
      </p:sp>
    </p:spTree>
    <p:extLst>
      <p:ext uri="{BB962C8B-B14F-4D97-AF65-F5344CB8AC3E}">
        <p14:creationId xmlns:p14="http://schemas.microsoft.com/office/powerpoint/2010/main" val="313669357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9C42471E-FBE4-4BEC-910A-0272CD4A6C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9592" y="332656"/>
            <a:ext cx="7162800" cy="641008"/>
          </a:xfrm>
        </p:spPr>
        <p:txBody>
          <a:bodyPr/>
          <a:lstStyle/>
          <a:p>
            <a:pPr marL="0" indent="0" algn="ctr">
              <a:buNone/>
            </a:pPr>
            <a:r>
              <a:rPr lang="pl-PL" sz="2400" u="sng" dirty="0">
                <a:solidFill>
                  <a:schemeClr val="tx1"/>
                </a:solidFill>
                <a:effectLst>
                  <a:reflection blurRad="6350" endPos="0" dir="5400000" sy="-100000" algn="bl" rotWithShape="0"/>
                </a:effectLst>
              </a:rPr>
              <a:t>Stypendia dla uczniów zdolnych, nagrody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9D3ADE49-AA2C-44E5-8445-A953C5D34936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1280592" y="1691640"/>
            <a:ext cx="6400800" cy="3537560"/>
          </a:xfrm>
        </p:spPr>
        <p:txBody>
          <a:bodyPr>
            <a:normAutofit lnSpcReduction="100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pl-PL" sz="2000" b="1" dirty="0">
                <a:solidFill>
                  <a:schemeClr val="tx1"/>
                </a:solidFill>
              </a:rPr>
              <a:t>11</a:t>
            </a:r>
            <a:r>
              <a:rPr lang="pl-PL" sz="2000" dirty="0">
                <a:solidFill>
                  <a:srgbClr val="FF0000"/>
                </a:solidFill>
              </a:rPr>
              <a:t> </a:t>
            </a:r>
            <a:r>
              <a:rPr lang="pl-PL" sz="2000" dirty="0">
                <a:solidFill>
                  <a:schemeClr val="tx1"/>
                </a:solidFill>
              </a:rPr>
              <a:t>uczniów klas VIII, którzy w ciągu ośmiu lat nauki zdobyli największe osiągnięcia, otrzymało nagrody Burmistrz Rabki-Zdroju w postaci kuponów podarunkowych,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pl-PL" sz="2000" b="1" dirty="0">
                <a:solidFill>
                  <a:schemeClr val="tx1"/>
                </a:solidFill>
              </a:rPr>
              <a:t>21</a:t>
            </a:r>
            <a:r>
              <a:rPr lang="pl-PL" sz="2000" dirty="0">
                <a:solidFill>
                  <a:srgbClr val="FF0000"/>
                </a:solidFill>
              </a:rPr>
              <a:t> </a:t>
            </a:r>
            <a:r>
              <a:rPr lang="pl-PL" sz="2000" dirty="0">
                <a:solidFill>
                  <a:schemeClr val="tx1"/>
                </a:solidFill>
              </a:rPr>
              <a:t>uczniów otrzymało  </a:t>
            </a:r>
            <a:r>
              <a:rPr lang="pl-PL" sz="20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stypendium za wysokie wyniki w nauce, osiągnięcia naukowe, osiągnięcia w dziedzinie twórczości artystycznej oraz w sporcie przyznane zgodnie z Regulaminem określającym szczegółowe warunki udzielania pomocy, formy i zakres pomocy oraz tryb postępowania w tej sprawie podjęty uchwałą Rady Miejskiej w 2019 roku.</a:t>
            </a:r>
            <a:endParaRPr lang="pl-PL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414111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547664" y="476672"/>
            <a:ext cx="6512511" cy="864096"/>
          </a:xfrm>
        </p:spPr>
        <p:txBody>
          <a:bodyPr/>
          <a:lstStyle/>
          <a:p>
            <a:pPr marL="0" indent="0" algn="ctr">
              <a:buNone/>
            </a:pPr>
            <a:r>
              <a:rPr lang="pl-PL" dirty="0">
                <a:solidFill>
                  <a:schemeClr val="tx1"/>
                </a:solidFill>
                <a:effectLst>
                  <a:reflection blurRad="6350" endPos="0" dir="5400000" sy="-100000" algn="bl" rotWithShape="0"/>
                </a:effectLst>
              </a:rPr>
              <a:t>DOCHODY</a:t>
            </a:r>
          </a:p>
        </p:txBody>
      </p:sp>
      <p:graphicFrame>
        <p:nvGraphicFramePr>
          <p:cNvPr id="4" name="Symbol zastępczy zawartości 3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3112915568"/>
              </p:ext>
            </p:extLst>
          </p:nvPr>
        </p:nvGraphicFramePr>
        <p:xfrm>
          <a:off x="523657" y="1235330"/>
          <a:ext cx="3688303" cy="526916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211248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7582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38605">
                <a:tc>
                  <a:txBody>
                    <a:bodyPr/>
                    <a:lstStyle/>
                    <a:p>
                      <a:r>
                        <a:rPr lang="pl-PL" dirty="0"/>
                        <a:t>Placówka</a:t>
                      </a:r>
                      <a:r>
                        <a:rPr lang="pl-PL" baseline="0" dirty="0"/>
                        <a:t> oświatowa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dirty="0"/>
                        <a:t>Dochody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8605">
                <a:tc>
                  <a:txBody>
                    <a:bodyPr/>
                    <a:lstStyle/>
                    <a:p>
                      <a:r>
                        <a:rPr lang="pl-PL" sz="1400" dirty="0"/>
                        <a:t>Szkoła Podstawowa Nr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pl-PL" sz="1400" baseline="0" dirty="0"/>
                        <a:t>52.612,90 zł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860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400" dirty="0"/>
                        <a:t>Szkoła Podstawowa Nr 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pl-PL" sz="1400" dirty="0"/>
                        <a:t>66.199,24 zł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3860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400" dirty="0"/>
                        <a:t>Szkoła Podstawowa Nr 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pl-PL" sz="1400" dirty="0"/>
                        <a:t>19.897,72 zł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38605">
                <a:tc>
                  <a:txBody>
                    <a:bodyPr/>
                    <a:lstStyle/>
                    <a:p>
                      <a:r>
                        <a:rPr lang="pl-PL" sz="1400" dirty="0"/>
                        <a:t>Szkoła Podstawowa Nr 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pl-PL" sz="1400" dirty="0"/>
                        <a:t>7.223,48 zł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8052">
                <a:tc>
                  <a:txBody>
                    <a:bodyPr/>
                    <a:lstStyle/>
                    <a:p>
                      <a:r>
                        <a:rPr lang="pl-PL" sz="1400" dirty="0"/>
                        <a:t>Szkoła Podstawowa</a:t>
                      </a:r>
                      <a:r>
                        <a:rPr lang="pl-PL" sz="1400" baseline="0" dirty="0"/>
                        <a:t> w Chabówce</a:t>
                      </a:r>
                      <a:endParaRPr lang="pl-PL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pl-PL" sz="1400" dirty="0"/>
                        <a:t>13.131,71 zł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0040">
                <a:tc>
                  <a:txBody>
                    <a:bodyPr/>
                    <a:lstStyle/>
                    <a:p>
                      <a:r>
                        <a:rPr lang="pl-PL" sz="1400" dirty="0"/>
                        <a:t>Szkoła Podstawowa w</a:t>
                      </a:r>
                      <a:r>
                        <a:rPr lang="pl-PL" sz="1400" baseline="0" dirty="0"/>
                        <a:t> Ponicach</a:t>
                      </a:r>
                      <a:endParaRPr lang="pl-PL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pl-PL" sz="1400" dirty="0"/>
                        <a:t>7.159,71 zł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60040">
                <a:tc>
                  <a:txBody>
                    <a:bodyPr/>
                    <a:lstStyle/>
                    <a:p>
                      <a:r>
                        <a:rPr lang="pl-PL" sz="1400" dirty="0"/>
                        <a:t>Szkoła</a:t>
                      </a:r>
                      <a:r>
                        <a:rPr lang="pl-PL" sz="1400" baseline="0" dirty="0"/>
                        <a:t> Podstawowa w Rdzawce</a:t>
                      </a:r>
                      <a:endParaRPr lang="pl-PL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pl-PL" sz="1400" dirty="0"/>
                        <a:t>8.852,50 zł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8605">
                <a:tc>
                  <a:txBody>
                    <a:bodyPr/>
                    <a:lstStyle/>
                    <a:p>
                      <a:r>
                        <a:rPr lang="pl-PL" sz="1400" dirty="0"/>
                        <a:t>Przedszkole Miejskie Nr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pl-PL" sz="1400" dirty="0"/>
                        <a:t>44.696,00 zł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8605">
                <a:tc>
                  <a:txBody>
                    <a:bodyPr/>
                    <a:lstStyle/>
                    <a:p>
                      <a:r>
                        <a:rPr lang="pl-PL" sz="1400" dirty="0"/>
                        <a:t>Przedszkole Nr 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pl-PL" sz="1400" dirty="0"/>
                        <a:t>75,17 zł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8605">
                <a:tc>
                  <a:txBody>
                    <a:bodyPr/>
                    <a:lstStyle/>
                    <a:p>
                      <a:r>
                        <a:rPr lang="pl-PL" sz="1400" dirty="0"/>
                        <a:t>Przedszkole</a:t>
                      </a:r>
                      <a:r>
                        <a:rPr lang="pl-PL" sz="1400" baseline="0" dirty="0"/>
                        <a:t> w Chabówce</a:t>
                      </a:r>
                      <a:endParaRPr lang="pl-PL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pl-PL" sz="1400" dirty="0"/>
                        <a:t>38.215,90 zł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8605">
                <a:tc>
                  <a:txBody>
                    <a:bodyPr/>
                    <a:lstStyle/>
                    <a:p>
                      <a:r>
                        <a:rPr lang="pl-PL" sz="1400" dirty="0"/>
                        <a:t>ZPS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pl-PL" sz="1400" dirty="0"/>
                        <a:t>763,49 zł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8605">
                <a:tc>
                  <a:txBody>
                    <a:bodyPr/>
                    <a:lstStyle/>
                    <a:p>
                      <a:r>
                        <a:rPr lang="pl-PL" b="1" dirty="0"/>
                        <a:t>Razem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pl-PL" b="1" dirty="0"/>
                        <a:t>258.827,82 zł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6" name="Prostokąt 5">
            <a:extLst>
              <a:ext uri="{FF2B5EF4-FFF2-40B4-BE49-F238E27FC236}">
                <a16:creationId xmlns:a16="http://schemas.microsoft.com/office/drawing/2014/main" id="{F041495F-CE25-4777-8720-95E603AC9CDF}"/>
              </a:ext>
            </a:extLst>
          </p:cNvPr>
          <p:cNvSpPr/>
          <p:nvPr/>
        </p:nvSpPr>
        <p:spPr>
          <a:xfrm>
            <a:off x="251520" y="6504490"/>
            <a:ext cx="4818836" cy="2585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eaLnBrk="0" hangingPunct="0">
              <a:lnSpc>
                <a:spcPct val="90000"/>
              </a:lnSpc>
            </a:pPr>
            <a:r>
              <a:rPr lang="pl-PL" sz="1200" dirty="0"/>
              <a:t>Źródło: Wydział EAO.       </a:t>
            </a:r>
            <a:endParaRPr lang="pl-PL" sz="1200" dirty="0">
              <a:solidFill>
                <a:srgbClr val="FF0000"/>
              </a:solidFill>
            </a:endParaRPr>
          </a:p>
        </p:txBody>
      </p:sp>
      <p:graphicFrame>
        <p:nvGraphicFramePr>
          <p:cNvPr id="7" name="Symbol zastępczy zawartości 3">
            <a:extLst>
              <a:ext uri="{FF2B5EF4-FFF2-40B4-BE49-F238E27FC236}">
                <a16:creationId xmlns:a16="http://schemas.microsoft.com/office/drawing/2014/main" id="{F8C157A6-6735-4F62-BC90-C42D79B057AD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55209337"/>
              </p:ext>
            </p:extLst>
          </p:nvPr>
        </p:nvGraphicFramePr>
        <p:xfrm>
          <a:off x="4449763" y="1340768"/>
          <a:ext cx="4711341" cy="48165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04481844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sz="quarter" idx="13"/>
          </p:nvPr>
        </p:nvSpPr>
        <p:spPr>
          <a:xfrm>
            <a:off x="395536" y="980728"/>
            <a:ext cx="8136904" cy="5184576"/>
          </a:xfrm>
        </p:spPr>
        <p:txBody>
          <a:bodyPr>
            <a:normAutofit/>
          </a:bodyPr>
          <a:lstStyle/>
          <a:p>
            <a:pPr marL="45720" lvl="0" indent="0">
              <a:buNone/>
            </a:pPr>
            <a:r>
              <a:rPr lang="pl-PL" sz="1700" dirty="0">
                <a:solidFill>
                  <a:schemeClr val="tx1"/>
                </a:solidFill>
              </a:rPr>
              <a:t>W roku szkolnym 2021/2022 Gmina pozyskała następujące środki finansowe:</a:t>
            </a:r>
          </a:p>
          <a:p>
            <a:pPr marL="45720" indent="0">
              <a:buNone/>
            </a:pPr>
            <a:r>
              <a:rPr lang="pl-PL" sz="1700" dirty="0">
                <a:solidFill>
                  <a:schemeClr val="tx1"/>
                </a:solidFill>
              </a:rPr>
              <a:t>- dotację celową z budżetu państwa na dofinansowanie zadań w zakresie wychowania przedszkolnego w kwocie </a:t>
            </a:r>
            <a:r>
              <a:rPr lang="pl-PL" sz="1700" b="1" u="sng" dirty="0">
                <a:solidFill>
                  <a:schemeClr val="tx1"/>
                </a:solidFill>
              </a:rPr>
              <a:t>704.344,33 zł</a:t>
            </a:r>
            <a:r>
              <a:rPr lang="pl-PL" sz="1700" dirty="0">
                <a:solidFill>
                  <a:schemeClr val="tx1"/>
                </a:solidFill>
              </a:rPr>
              <a:t>,</a:t>
            </a:r>
          </a:p>
          <a:p>
            <a:pPr marL="45720" indent="0">
              <a:buNone/>
            </a:pPr>
            <a:r>
              <a:rPr lang="pl-PL" sz="1700" dirty="0">
                <a:solidFill>
                  <a:schemeClr val="tx1"/>
                </a:solidFill>
              </a:rPr>
              <a:t>- dotację celową na wyposażenie szkół w podręczniki, materiały edukacyjne i materiały ćwiczeniowe w kwocie </a:t>
            </a:r>
            <a:r>
              <a:rPr lang="pl-PL" sz="1700" b="1" u="sng" dirty="0">
                <a:solidFill>
                  <a:schemeClr val="tx1"/>
                </a:solidFill>
              </a:rPr>
              <a:t>174.316,04 zł</a:t>
            </a:r>
            <a:r>
              <a:rPr lang="pl-PL" sz="1700" dirty="0">
                <a:solidFill>
                  <a:schemeClr val="tx1"/>
                </a:solidFill>
              </a:rPr>
              <a:t>,</a:t>
            </a:r>
          </a:p>
          <a:p>
            <a:pPr marL="45720" indent="0">
              <a:buNone/>
            </a:pPr>
            <a:r>
              <a:rPr lang="pl-PL" sz="1700" dirty="0">
                <a:solidFill>
                  <a:schemeClr val="tx1"/>
                </a:solidFill>
              </a:rPr>
              <a:t>- dotację w ramach wieloletniego programu „Narodowy Program Rozwoju Czytelnictwa” – </a:t>
            </a:r>
            <a:r>
              <a:rPr lang="pl-PL" sz="1700" b="1" u="sng" dirty="0">
                <a:solidFill>
                  <a:schemeClr val="tx1"/>
                </a:solidFill>
              </a:rPr>
              <a:t>25.000,00 zł </a:t>
            </a:r>
            <a:r>
              <a:rPr lang="pl-PL" sz="1700" u="sng" dirty="0">
                <a:solidFill>
                  <a:schemeClr val="tx1"/>
                </a:solidFill>
              </a:rPr>
              <a:t>(Szkoła Podstawowa Nr 1, Szkoła Podstawowa Nr 3, Szkoła Podstawowa w Ponicach, Przedszkole Miejskie Nr 1, Przedszkole w Chabówce)</a:t>
            </a:r>
            <a:endParaRPr lang="pl-PL" sz="1700" dirty="0">
              <a:solidFill>
                <a:schemeClr val="tx1"/>
              </a:solidFill>
            </a:endParaRPr>
          </a:p>
          <a:p>
            <a:pPr marL="45720" indent="0">
              <a:buNone/>
            </a:pPr>
            <a:r>
              <a:rPr lang="pl-PL" sz="1700" dirty="0">
                <a:solidFill>
                  <a:schemeClr val="tx1"/>
                </a:solidFill>
              </a:rPr>
              <a:t>-</a:t>
            </a:r>
            <a:r>
              <a:rPr lang="pl-PL" sz="1700" dirty="0">
                <a:solidFill>
                  <a:srgbClr val="FF0000"/>
                </a:solidFill>
              </a:rPr>
              <a:t> </a:t>
            </a:r>
            <a:r>
              <a:rPr lang="pl-PL" sz="1700" dirty="0">
                <a:solidFill>
                  <a:schemeClr val="tx1"/>
                </a:solidFill>
              </a:rPr>
              <a:t>w ramach projektu pn. „Odkrywamy Małopolskę” gmina pozyskała </a:t>
            </a:r>
            <a:r>
              <a:rPr lang="pl-PL" sz="1700" b="1" dirty="0">
                <a:solidFill>
                  <a:schemeClr val="tx1"/>
                </a:solidFill>
              </a:rPr>
              <a:t>10.688,60 zł </a:t>
            </a:r>
            <a:r>
              <a:rPr lang="pl-PL" sz="1700" dirty="0">
                <a:solidFill>
                  <a:schemeClr val="tx1"/>
                </a:solidFill>
              </a:rPr>
              <a:t>na zorganizowanie wycieczek szkolnych ( Szkoła Podstawowa Nr 4, Szkoła Podstawowa w Ponicach, Szkoła Podstawowa w Chabówce)</a:t>
            </a:r>
          </a:p>
          <a:p>
            <a:pPr marL="45720" indent="0">
              <a:buNone/>
            </a:pPr>
            <a:r>
              <a:rPr lang="pl-PL" sz="18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pl-PL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 ramach projektu pn. „Poznaj Polskę” </a:t>
            </a:r>
            <a:r>
              <a:rPr lang="pl-PL" sz="1800" dirty="0">
                <a:solidFill>
                  <a:schemeClr val="tx1"/>
                </a:solidFill>
              </a:rPr>
              <a:t>Gmina otrzymała dofinasowanie na zorganizowanie wycieczek szkolnych kwotę w wysokości </a:t>
            </a:r>
            <a:r>
              <a:rPr lang="pl-PL" sz="1800" b="1" u="sng" dirty="0">
                <a:solidFill>
                  <a:schemeClr val="tx1"/>
                </a:solidFill>
              </a:rPr>
              <a:t>125.089,92 zł</a:t>
            </a:r>
            <a:r>
              <a:rPr lang="pl-PL" sz="1800" b="1" dirty="0">
                <a:solidFill>
                  <a:schemeClr val="tx1"/>
                </a:solidFill>
              </a:rPr>
              <a:t> </a:t>
            </a:r>
            <a:r>
              <a:rPr lang="pl-PL" sz="1800" dirty="0">
                <a:solidFill>
                  <a:schemeClr val="tx1"/>
                </a:solidFill>
              </a:rPr>
              <a:t>(Szkoła Podstawowa nr 1, Szkoła Podstawowa Nr 2, Szkoła Podstawowa Nr 3, Szkoła Podstawowa Nr 4, Szkoła Podstawowa w Chabówce, Szkoła Podstawowa w Ponicach, Szkoła Podstawowa w Rdzawce). W ramach pozyskanych środków zorganizowano 17 wycieczek. </a:t>
            </a:r>
            <a:endParaRPr lang="pl-PL" sz="18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Symbol zastępczy zawartości 2"/>
          <p:cNvSpPr txBox="1">
            <a:spLocks/>
          </p:cNvSpPr>
          <p:nvPr/>
        </p:nvSpPr>
        <p:spPr>
          <a:xfrm>
            <a:off x="971600" y="332656"/>
            <a:ext cx="7488832" cy="6480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8988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66420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965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860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587752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" indent="0" algn="ctr">
              <a:buFont typeface="Georgia" pitchFamily="18" charset="0"/>
              <a:buNone/>
            </a:pPr>
            <a:r>
              <a:rPr lang="pl-PL" sz="2000" b="1" u="sng" dirty="0">
                <a:solidFill>
                  <a:schemeClr val="tx1"/>
                </a:solidFill>
              </a:rPr>
              <a:t>Pozyskane środki finansowe w roku szkolnym 2021/2022</a:t>
            </a:r>
            <a:endParaRPr lang="pl-PL" sz="2000" b="1" u="sng" dirty="0"/>
          </a:p>
        </p:txBody>
      </p:sp>
      <p:sp>
        <p:nvSpPr>
          <p:cNvPr id="2" name="Prostokąt 1">
            <a:extLst>
              <a:ext uri="{FF2B5EF4-FFF2-40B4-BE49-F238E27FC236}">
                <a16:creationId xmlns:a16="http://schemas.microsoft.com/office/drawing/2014/main" id="{62235095-B251-42F4-BAF0-246B6E841B8A}"/>
              </a:ext>
            </a:extLst>
          </p:cNvPr>
          <p:cNvSpPr/>
          <p:nvPr/>
        </p:nvSpPr>
        <p:spPr>
          <a:xfrm>
            <a:off x="374688" y="5554106"/>
            <a:ext cx="813690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25687863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sz="quarter" idx="13"/>
          </p:nvPr>
        </p:nvSpPr>
        <p:spPr>
          <a:xfrm>
            <a:off x="251520" y="731520"/>
            <a:ext cx="8280920" cy="2625472"/>
          </a:xfrm>
        </p:spPr>
        <p:txBody>
          <a:bodyPr>
            <a:normAutofit/>
          </a:bodyPr>
          <a:lstStyle/>
          <a:p>
            <a:pPr marL="45720" indent="0">
              <a:spcAft>
                <a:spcPts val="0"/>
              </a:spcAft>
              <a:buNone/>
            </a:pPr>
            <a:r>
              <a:rPr lang="pl-PL" sz="1800" dirty="0">
                <a:solidFill>
                  <a:schemeClr val="tx1"/>
                </a:solidFill>
              </a:rPr>
              <a:t>- Zakup sprzętu w ramach projektu Laboratoria Przyszłości za kwotę </a:t>
            </a:r>
            <a:r>
              <a:rPr lang="pl-PL" sz="1800" b="1" u="sng" dirty="0">
                <a:solidFill>
                  <a:schemeClr val="tx1"/>
                </a:solidFill>
              </a:rPr>
              <a:t>439.500,00 zł</a:t>
            </a:r>
          </a:p>
          <a:p>
            <a:pPr marL="45720" indent="0">
              <a:buNone/>
            </a:pPr>
            <a:r>
              <a:rPr lang="pl-PL" sz="1800" dirty="0">
                <a:solidFill>
                  <a:schemeClr val="tx1"/>
                </a:solidFill>
              </a:rPr>
              <a:t>(m.in. drukarki 3D z akcesoriami, kamery, mikrofony, oświetlenia)</a:t>
            </a:r>
          </a:p>
          <a:p>
            <a:pPr marL="45720" indent="0">
              <a:buNone/>
            </a:pPr>
            <a:r>
              <a:rPr lang="pl-PL" sz="2400" dirty="0">
                <a:solidFill>
                  <a:schemeClr val="tx1"/>
                </a:solidFill>
              </a:rPr>
              <a:t>Z rezerwy części oświatowej subwencji ogólnej na:</a:t>
            </a:r>
          </a:p>
          <a:p>
            <a:pPr marL="45720" indent="0">
              <a:buNone/>
            </a:pPr>
            <a:r>
              <a:rPr lang="pl-PL" sz="2400" dirty="0">
                <a:solidFill>
                  <a:schemeClr val="tx1"/>
                </a:solidFill>
              </a:rPr>
              <a:t>- </a:t>
            </a:r>
            <a:r>
              <a:rPr lang="pl-PL" sz="1800" dirty="0">
                <a:solidFill>
                  <a:schemeClr val="tx1"/>
                </a:solidFill>
              </a:rPr>
              <a:t>Wsparcie szkół w zakresie zorganizowania dodatkowych zajęć specjalistycznych z zakresu pomocy psychologiczno-pedagogicznej  – </a:t>
            </a:r>
            <a:r>
              <a:rPr lang="pl-PL" sz="1800" b="1" u="sng" dirty="0">
                <a:solidFill>
                  <a:schemeClr val="tx1"/>
                </a:solidFill>
              </a:rPr>
              <a:t>90.713,10zł</a:t>
            </a:r>
            <a:r>
              <a:rPr lang="pl-PL" sz="1800" dirty="0">
                <a:solidFill>
                  <a:schemeClr val="tx1"/>
                </a:solidFill>
              </a:rPr>
              <a:t>,</a:t>
            </a:r>
          </a:p>
        </p:txBody>
      </p:sp>
      <p:sp>
        <p:nvSpPr>
          <p:cNvPr id="4" name="pole tekstowe 3">
            <a:extLst>
              <a:ext uri="{FF2B5EF4-FFF2-40B4-BE49-F238E27FC236}">
                <a16:creationId xmlns:a16="http://schemas.microsoft.com/office/drawing/2014/main" id="{A6373B42-2985-44C9-8BC6-26AEEF1A75C4}"/>
              </a:ext>
            </a:extLst>
          </p:cNvPr>
          <p:cNvSpPr txBox="1"/>
          <p:nvPr/>
        </p:nvSpPr>
        <p:spPr>
          <a:xfrm>
            <a:off x="467544" y="4653136"/>
            <a:ext cx="806489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" indent="0" algn="ctr">
              <a:buFont typeface="Georgia" pitchFamily="18" charset="0"/>
              <a:buNone/>
            </a:pPr>
            <a:r>
              <a:rPr lang="pl-PL" sz="1800" b="1" u="sng" dirty="0">
                <a:solidFill>
                  <a:schemeClr val="tx1"/>
                </a:solidFill>
              </a:rPr>
              <a:t>Łącznie Gmina  w roku szkolnym 2021/2022 pozyskała wsparcie w kwocie: </a:t>
            </a:r>
            <a:r>
              <a:rPr lang="pl-PL" b="1" u="sng" dirty="0"/>
              <a:t>1.569.651,99</a:t>
            </a:r>
            <a:r>
              <a:rPr lang="pl-PL" sz="1800" b="1" u="sng" dirty="0"/>
              <a:t> zł</a:t>
            </a:r>
          </a:p>
        </p:txBody>
      </p:sp>
    </p:spTree>
    <p:extLst>
      <p:ext uri="{BB962C8B-B14F-4D97-AF65-F5344CB8AC3E}">
        <p14:creationId xmlns:p14="http://schemas.microsoft.com/office/powerpoint/2010/main" val="398459388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sz="quarter" idx="4294967295"/>
          </p:nvPr>
        </p:nvSpPr>
        <p:spPr>
          <a:xfrm>
            <a:off x="719138" y="188913"/>
            <a:ext cx="8424862" cy="1905000"/>
          </a:xfrm>
        </p:spPr>
        <p:txBody>
          <a:bodyPr/>
          <a:lstStyle/>
          <a:p>
            <a:pPr marL="45720" indent="0">
              <a:buNone/>
            </a:pPr>
            <a:r>
              <a:rPr lang="pl-PL" dirty="0"/>
              <a:t>W roku szkolnym 2021/2022  dodatkowo gmina otrzymała środki na realizację dodatkowych zadań oświatowych w związku z pomocą obywatelom Ukrainy w związku z konfliktem zbrojnym na terytorium tego państwa. Łączna kwota jako gmina otrzymała w okresie od 24.02.2022 do 31.08.2022 wynosi: </a:t>
            </a:r>
            <a:r>
              <a:rPr lang="pl-PL" b="1" u="sng" dirty="0"/>
              <a:t>1.465.913,00 zł.</a:t>
            </a:r>
          </a:p>
          <a:p>
            <a:endParaRPr lang="pl-PL" dirty="0"/>
          </a:p>
        </p:txBody>
      </p:sp>
      <p:graphicFrame>
        <p:nvGraphicFramePr>
          <p:cNvPr id="4" name="Tabe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33272505"/>
              </p:ext>
            </p:extLst>
          </p:nvPr>
        </p:nvGraphicFramePr>
        <p:xfrm>
          <a:off x="323528" y="1988840"/>
          <a:ext cx="8496943" cy="341376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392467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9781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7444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>
                          <a:solidFill>
                            <a:schemeClr val="tx1"/>
                          </a:solidFill>
                        </a:rPr>
                        <a:t>Łącznie</a:t>
                      </a:r>
                      <a:r>
                        <a:rPr lang="pl-PL" baseline="0" dirty="0">
                          <a:solidFill>
                            <a:schemeClr val="tx1"/>
                          </a:solidFill>
                        </a:rPr>
                        <a:t> szkoły</a:t>
                      </a:r>
                      <a:endParaRPr lang="pl-PL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>
                          <a:solidFill>
                            <a:schemeClr val="tx1"/>
                          </a:solidFill>
                        </a:rPr>
                        <a:t>Łącznie przedszkola,</a:t>
                      </a:r>
                      <a:r>
                        <a:rPr lang="pl-PL" baseline="0" dirty="0">
                          <a:solidFill>
                            <a:schemeClr val="tx1"/>
                          </a:solidFill>
                        </a:rPr>
                        <a:t> oddziały przedszkolne, punkty przedszkolne</a:t>
                      </a:r>
                      <a:endParaRPr lang="pl-PL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pl-PL" dirty="0"/>
                        <a:t>24.02.2022-31.03.2022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dirty="0"/>
                        <a:t>78,37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dirty="0"/>
                        <a:t>13,98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pl-PL" dirty="0"/>
                        <a:t>01.04.2022-30.04.2022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dirty="0"/>
                        <a:t>194,28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dirty="0"/>
                        <a:t>53,43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pl-PL" dirty="0"/>
                        <a:t>01.05.2022-31.05.2022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dirty="0"/>
                        <a:t>173,06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dirty="0"/>
                        <a:t>52,31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pl-PL" dirty="0"/>
                        <a:t>01.06.2022-30.06.2022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dirty="0"/>
                        <a:t>157,94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dirty="0"/>
                        <a:t>52,12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pl-PL" dirty="0"/>
                        <a:t>01.07.2022-31.07.2022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dirty="0"/>
                        <a:t>153,90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dirty="0"/>
                        <a:t>50,65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pl-PL" dirty="0"/>
                        <a:t>01.08.2022-31.08.2022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dirty="0"/>
                        <a:t>149,58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dirty="0"/>
                        <a:t>49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1330630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500042"/>
            <a:ext cx="8229600" cy="121444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pl-PL" sz="2800" b="1" dirty="0">
                <a:solidFill>
                  <a:schemeClr val="tx1"/>
                </a:solidFill>
                <a:effectLst>
                  <a:reflection blurRad="6350" endPos="0" dir="5400000" sy="-100000" algn="bl" rotWithShape="0"/>
                </a:effectLst>
                <a:latin typeface="+mn-lt"/>
              </a:rPr>
              <a:t>Liczba uczniów przystępujących do egzaminu </a:t>
            </a:r>
            <a:r>
              <a:rPr lang="pl-PL" sz="2800" dirty="0">
                <a:solidFill>
                  <a:schemeClr val="tx1"/>
                </a:solidFill>
                <a:effectLst>
                  <a:reflection blurRad="6350" endPos="0" dir="5400000" sy="-100000" algn="bl" rotWithShape="0"/>
                </a:effectLst>
                <a:latin typeface="+mn-lt"/>
              </a:rPr>
              <a:t>ósmoklasisty</a:t>
            </a:r>
            <a:endParaRPr lang="pl-PL" sz="2800" b="1" dirty="0">
              <a:solidFill>
                <a:schemeClr val="tx1"/>
              </a:solidFill>
              <a:effectLst>
                <a:reflection blurRad="6350" endPos="0" dir="5400000" sy="-100000" algn="bl" rotWithShape="0"/>
              </a:effectLst>
              <a:latin typeface="+mn-lt"/>
            </a:endParaRPr>
          </a:p>
        </p:txBody>
      </p:sp>
      <p:graphicFrame>
        <p:nvGraphicFramePr>
          <p:cNvPr id="4" name="Symbol zastępczy zawartości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33662638"/>
              </p:ext>
            </p:extLst>
          </p:nvPr>
        </p:nvGraphicFramePr>
        <p:xfrm>
          <a:off x="611560" y="2143116"/>
          <a:ext cx="7603778" cy="342392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64807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5195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3616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pl-PL" dirty="0">
                          <a:solidFill>
                            <a:schemeClr val="tx1"/>
                          </a:solidFill>
                        </a:rPr>
                        <a:t>L.p.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dirty="0">
                          <a:solidFill>
                            <a:schemeClr val="tx1"/>
                          </a:solidFill>
                        </a:rPr>
                        <a:t>Nazwa szkoły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>
                          <a:solidFill>
                            <a:schemeClr val="tx1"/>
                          </a:solidFill>
                        </a:rPr>
                        <a:t>Liczba uczniów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pl-PL" dirty="0"/>
                        <a:t>1.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dirty="0"/>
                        <a:t>Szkoła Podstawowa Nr 1 w Rabce-Zdroju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>
                          <a:solidFill>
                            <a:schemeClr val="tx1"/>
                          </a:solidFill>
                        </a:rPr>
                        <a:t>17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pl-PL" dirty="0"/>
                        <a:t>2.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dirty="0"/>
                        <a:t>Szkołą Podstawowa Nr 2 w Rabce-Zdroju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>
                          <a:solidFill>
                            <a:schemeClr val="tx1"/>
                          </a:solidFill>
                        </a:rPr>
                        <a:t>80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pl-PL" dirty="0"/>
                        <a:t>3.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dirty="0"/>
                        <a:t>Szkoła Podstawowa Nr 3 w Rabce-Zdroju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>
                          <a:solidFill>
                            <a:schemeClr val="tx1"/>
                          </a:solidFill>
                        </a:rPr>
                        <a:t>37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pl-PL" dirty="0"/>
                        <a:t>4.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pl-PL" dirty="0"/>
                        <a:t>Szkoła Podstawowa Nr 4 w Rabce-Zdroju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>
                          <a:solidFill>
                            <a:schemeClr val="tx1"/>
                          </a:solidFill>
                        </a:rPr>
                        <a:t>10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pl-PL" dirty="0"/>
                        <a:t>5.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dirty="0"/>
                        <a:t>Szkoła Podstawowa w Chabówce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>
                          <a:solidFill>
                            <a:schemeClr val="tx1"/>
                          </a:solidFill>
                        </a:rPr>
                        <a:t>29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pl-PL" dirty="0"/>
                        <a:t>6.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dirty="0"/>
                        <a:t>Szkoła Podstawowa w Ponicach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>
                          <a:solidFill>
                            <a:schemeClr val="tx1"/>
                          </a:solidFill>
                        </a:rPr>
                        <a:t>11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9248714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pl-PL" dirty="0"/>
                        <a:t>7.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dirty="0"/>
                        <a:t>Szkoła Podstawowa w Rdzawce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>
                          <a:solidFill>
                            <a:schemeClr val="tx1"/>
                          </a:solidFill>
                        </a:rPr>
                        <a:t>19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70383991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pl-PL" sz="2400" b="1" dirty="0"/>
                        <a:t>RAZEM</a:t>
                      </a:r>
                      <a:endParaRPr lang="pl-PL" sz="2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400" b="1" dirty="0">
                          <a:solidFill>
                            <a:schemeClr val="tx1"/>
                          </a:solidFill>
                        </a:rPr>
                        <a:t>203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5" name="Prostokąt 4"/>
          <p:cNvSpPr/>
          <p:nvPr/>
        </p:nvSpPr>
        <p:spPr>
          <a:xfrm>
            <a:off x="755576" y="6377212"/>
            <a:ext cx="7358114" cy="2585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eaLnBrk="0" hangingPunct="0">
              <a:lnSpc>
                <a:spcPct val="90000"/>
              </a:lnSpc>
            </a:pPr>
            <a:r>
              <a:rPr lang="pl-PL" sz="1200" dirty="0">
                <a:latin typeface="Times New Roman" pitchFamily="18" charset="0"/>
                <a:cs typeface="Times New Roman" pitchFamily="18" charset="0"/>
              </a:rPr>
              <a:t>Źródło: Opracowanie własne na podstawie danych ze strony  </a:t>
            </a:r>
            <a:r>
              <a:rPr lang="pl-PL" sz="1200" dirty="0" err="1">
                <a:latin typeface="Times New Roman" pitchFamily="18" charset="0"/>
                <a:cs typeface="Times New Roman" pitchFamily="18" charset="0"/>
                <a:hlinkClick r:id="rId2"/>
              </a:rPr>
              <a:t>www.oke.krakow.pl</a:t>
            </a:r>
            <a:r>
              <a:rPr lang="pl-PL" sz="1200" dirty="0">
                <a:latin typeface="Times New Roman" pitchFamily="18" charset="0"/>
                <a:cs typeface="Times New Roman" pitchFamily="18" charset="0"/>
              </a:rPr>
              <a:t>  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FE76FAB0-1A17-4F1A-A930-763D8B765B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31289" y="404664"/>
            <a:ext cx="6512511" cy="1143000"/>
          </a:xfrm>
        </p:spPr>
        <p:txBody>
          <a:bodyPr/>
          <a:lstStyle/>
          <a:p>
            <a:pPr marL="0" indent="0" algn="ctr">
              <a:buNone/>
            </a:pPr>
            <a:r>
              <a:rPr lang="pl-PL" dirty="0">
                <a:solidFill>
                  <a:schemeClr val="tx1"/>
                </a:solidFill>
                <a:effectLst>
                  <a:reflection blurRad="6350" endPos="0" dir="5400000" sy="-100000" algn="bl" rotWithShape="0"/>
                </a:effectLst>
              </a:rPr>
              <a:t>Język Polski</a:t>
            </a:r>
          </a:p>
        </p:txBody>
      </p:sp>
      <p:graphicFrame>
        <p:nvGraphicFramePr>
          <p:cNvPr id="6" name="Symbol zastępczy zawartości 5">
            <a:extLst>
              <a:ext uri="{FF2B5EF4-FFF2-40B4-BE49-F238E27FC236}">
                <a16:creationId xmlns:a16="http://schemas.microsoft.com/office/drawing/2014/main" id="{3A587E5B-A601-4871-B128-710F4D9FFC5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58611505"/>
              </p:ext>
            </p:extLst>
          </p:nvPr>
        </p:nvGraphicFramePr>
        <p:xfrm>
          <a:off x="539552" y="1916832"/>
          <a:ext cx="3744416" cy="34563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" name="Prostokąt 6">
            <a:extLst>
              <a:ext uri="{FF2B5EF4-FFF2-40B4-BE49-F238E27FC236}">
                <a16:creationId xmlns:a16="http://schemas.microsoft.com/office/drawing/2014/main" id="{BFDBDF21-C240-4AFF-95DB-0C11A9613E13}"/>
              </a:ext>
            </a:extLst>
          </p:cNvPr>
          <p:cNvSpPr/>
          <p:nvPr/>
        </p:nvSpPr>
        <p:spPr>
          <a:xfrm>
            <a:off x="755576" y="6377212"/>
            <a:ext cx="7358114" cy="2585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eaLnBrk="0" hangingPunct="0">
              <a:lnSpc>
                <a:spcPct val="90000"/>
              </a:lnSpc>
            </a:pPr>
            <a:r>
              <a:rPr lang="pl-PL" sz="1200" dirty="0">
                <a:latin typeface="Times New Roman" pitchFamily="18" charset="0"/>
                <a:cs typeface="Times New Roman" pitchFamily="18" charset="0"/>
              </a:rPr>
              <a:t>Źródło: Opracowanie własne na podstawie danych ze strony  </a:t>
            </a:r>
            <a:r>
              <a:rPr lang="pl-PL" sz="1200" dirty="0" err="1">
                <a:latin typeface="Times New Roman" pitchFamily="18" charset="0"/>
                <a:cs typeface="Times New Roman" pitchFamily="18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www.oke.krakow.pl</a:t>
            </a:r>
            <a:r>
              <a:rPr lang="pl-PL" sz="1200" dirty="0">
                <a:latin typeface="Times New Roman" pitchFamily="18" charset="0"/>
                <a:cs typeface="Times New Roman" pitchFamily="18" charset="0"/>
              </a:rPr>
              <a:t>  </a:t>
            </a:r>
          </a:p>
        </p:txBody>
      </p:sp>
      <p:graphicFrame>
        <p:nvGraphicFramePr>
          <p:cNvPr id="8" name="Symbol zastępczy zawartości 5">
            <a:extLst>
              <a:ext uri="{FF2B5EF4-FFF2-40B4-BE49-F238E27FC236}">
                <a16:creationId xmlns:a16="http://schemas.microsoft.com/office/drawing/2014/main" id="{BA25495D-C97D-4F77-8A7F-CB7407253511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08771959"/>
              </p:ext>
            </p:extLst>
          </p:nvPr>
        </p:nvGraphicFramePr>
        <p:xfrm>
          <a:off x="4572000" y="1772816"/>
          <a:ext cx="3744416" cy="3600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1664294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FE76FAB0-1A17-4F1A-A930-763D8B765B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31289" y="404664"/>
            <a:ext cx="6512511" cy="1143000"/>
          </a:xfrm>
        </p:spPr>
        <p:txBody>
          <a:bodyPr/>
          <a:lstStyle/>
          <a:p>
            <a:pPr marL="0" indent="0" algn="ctr">
              <a:buNone/>
            </a:pPr>
            <a:r>
              <a:rPr lang="pl-PL" dirty="0">
                <a:solidFill>
                  <a:schemeClr val="tx1"/>
                </a:solidFill>
                <a:effectLst>
                  <a:reflection blurRad="6350" endPos="0" dir="5400000" sy="-100000" algn="bl" rotWithShape="0"/>
                </a:effectLst>
              </a:rPr>
              <a:t>Matematyka</a:t>
            </a:r>
          </a:p>
        </p:txBody>
      </p:sp>
      <p:graphicFrame>
        <p:nvGraphicFramePr>
          <p:cNvPr id="6" name="Symbol zastępczy zawartości 5">
            <a:extLst>
              <a:ext uri="{FF2B5EF4-FFF2-40B4-BE49-F238E27FC236}">
                <a16:creationId xmlns:a16="http://schemas.microsoft.com/office/drawing/2014/main" id="{3A587E5B-A601-4871-B128-710F4D9FFC5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65873530"/>
              </p:ext>
            </p:extLst>
          </p:nvPr>
        </p:nvGraphicFramePr>
        <p:xfrm>
          <a:off x="395536" y="1772816"/>
          <a:ext cx="4104456" cy="42671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Prostokąt 3">
            <a:extLst>
              <a:ext uri="{FF2B5EF4-FFF2-40B4-BE49-F238E27FC236}">
                <a16:creationId xmlns:a16="http://schemas.microsoft.com/office/drawing/2014/main" id="{49A126C3-5026-4651-8222-4719E90947DB}"/>
              </a:ext>
            </a:extLst>
          </p:cNvPr>
          <p:cNvSpPr/>
          <p:nvPr/>
        </p:nvSpPr>
        <p:spPr>
          <a:xfrm>
            <a:off x="755576" y="6377212"/>
            <a:ext cx="7358114" cy="2585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eaLnBrk="0" hangingPunct="0">
              <a:lnSpc>
                <a:spcPct val="90000"/>
              </a:lnSpc>
            </a:pPr>
            <a:r>
              <a:rPr lang="pl-PL" sz="1200" dirty="0">
                <a:latin typeface="Times New Roman" pitchFamily="18" charset="0"/>
                <a:cs typeface="Times New Roman" pitchFamily="18" charset="0"/>
              </a:rPr>
              <a:t>Źródło: Opracowanie własne na podstawie danych ze strony  </a:t>
            </a:r>
            <a:r>
              <a:rPr lang="pl-PL" sz="1200" dirty="0" err="1">
                <a:latin typeface="Times New Roman" pitchFamily="18" charset="0"/>
                <a:cs typeface="Times New Roman" pitchFamily="18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www.oke.krakow.pl</a:t>
            </a:r>
            <a:r>
              <a:rPr lang="pl-PL" sz="1200" dirty="0">
                <a:latin typeface="Times New Roman" pitchFamily="18" charset="0"/>
                <a:cs typeface="Times New Roman" pitchFamily="18" charset="0"/>
              </a:rPr>
              <a:t>  </a:t>
            </a:r>
          </a:p>
        </p:txBody>
      </p:sp>
      <p:graphicFrame>
        <p:nvGraphicFramePr>
          <p:cNvPr id="5" name="Symbol zastępczy zawartości 5">
            <a:extLst>
              <a:ext uri="{FF2B5EF4-FFF2-40B4-BE49-F238E27FC236}">
                <a16:creationId xmlns:a16="http://schemas.microsoft.com/office/drawing/2014/main" id="{0DAC1189-6045-44DE-94D5-DED5E3FD0136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62470707"/>
              </p:ext>
            </p:extLst>
          </p:nvPr>
        </p:nvGraphicFramePr>
        <p:xfrm>
          <a:off x="4860032" y="1912791"/>
          <a:ext cx="3744416" cy="3600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13236004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FE76FAB0-1A17-4F1A-A930-763D8B765B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03648" y="337781"/>
            <a:ext cx="6512511" cy="1143000"/>
          </a:xfrm>
        </p:spPr>
        <p:txBody>
          <a:bodyPr/>
          <a:lstStyle/>
          <a:p>
            <a:pPr marL="0" indent="0" algn="ctr">
              <a:buNone/>
            </a:pPr>
            <a:r>
              <a:rPr lang="pl-PL" dirty="0">
                <a:solidFill>
                  <a:schemeClr val="tx1"/>
                </a:solidFill>
                <a:effectLst>
                  <a:reflection blurRad="6350" endPos="0" dir="5400000" sy="-100000" algn="bl" rotWithShape="0"/>
                </a:effectLst>
              </a:rPr>
              <a:t>Język angielski</a:t>
            </a:r>
          </a:p>
        </p:txBody>
      </p:sp>
      <p:graphicFrame>
        <p:nvGraphicFramePr>
          <p:cNvPr id="6" name="Symbol zastępczy zawartości 5">
            <a:extLst>
              <a:ext uri="{FF2B5EF4-FFF2-40B4-BE49-F238E27FC236}">
                <a16:creationId xmlns:a16="http://schemas.microsoft.com/office/drawing/2014/main" id="{3A587E5B-A601-4871-B128-710F4D9FFC5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80064454"/>
              </p:ext>
            </p:extLst>
          </p:nvPr>
        </p:nvGraphicFramePr>
        <p:xfrm>
          <a:off x="323528" y="1678076"/>
          <a:ext cx="3744416" cy="42671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Prostokąt 3">
            <a:extLst>
              <a:ext uri="{FF2B5EF4-FFF2-40B4-BE49-F238E27FC236}">
                <a16:creationId xmlns:a16="http://schemas.microsoft.com/office/drawing/2014/main" id="{BA18BDC1-7D85-4F23-ABCE-03FC3F1A6964}"/>
              </a:ext>
            </a:extLst>
          </p:cNvPr>
          <p:cNvSpPr/>
          <p:nvPr/>
        </p:nvSpPr>
        <p:spPr>
          <a:xfrm>
            <a:off x="755576" y="6377212"/>
            <a:ext cx="7358114" cy="2585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eaLnBrk="0" hangingPunct="0">
              <a:lnSpc>
                <a:spcPct val="90000"/>
              </a:lnSpc>
            </a:pPr>
            <a:r>
              <a:rPr lang="pl-PL" sz="1200" dirty="0">
                <a:latin typeface="Times New Roman" pitchFamily="18" charset="0"/>
                <a:cs typeface="Times New Roman" pitchFamily="18" charset="0"/>
              </a:rPr>
              <a:t>Źródło: Opracowanie własne na podstawie danych ze strony  </a:t>
            </a:r>
            <a:r>
              <a:rPr lang="pl-PL" sz="1200" dirty="0" err="1">
                <a:latin typeface="Times New Roman" pitchFamily="18" charset="0"/>
                <a:cs typeface="Times New Roman" pitchFamily="18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www.oke.krakow.pl</a:t>
            </a:r>
            <a:r>
              <a:rPr lang="pl-PL" sz="1200" dirty="0">
                <a:latin typeface="Times New Roman" pitchFamily="18" charset="0"/>
                <a:cs typeface="Times New Roman" pitchFamily="18" charset="0"/>
              </a:rPr>
              <a:t>  </a:t>
            </a:r>
          </a:p>
        </p:txBody>
      </p:sp>
      <p:graphicFrame>
        <p:nvGraphicFramePr>
          <p:cNvPr id="5" name="Symbol zastępczy zawartości 5">
            <a:extLst>
              <a:ext uri="{FF2B5EF4-FFF2-40B4-BE49-F238E27FC236}">
                <a16:creationId xmlns:a16="http://schemas.microsoft.com/office/drawing/2014/main" id="{54C4C455-BE87-4D64-BC76-0955FA51D9CA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53256146"/>
              </p:ext>
            </p:extLst>
          </p:nvPr>
        </p:nvGraphicFramePr>
        <p:xfrm>
          <a:off x="4860032" y="1912791"/>
          <a:ext cx="3744416" cy="3600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317420131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4FFFAF60-20CB-4477-A670-F2F22679D4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indent="0">
              <a:buNone/>
            </a:pPr>
            <a:r>
              <a:rPr lang="pl-PL" dirty="0">
                <a:solidFill>
                  <a:schemeClr val="tx1"/>
                </a:solidFill>
                <a:effectLst>
                  <a:reflection blurRad="6350" endPos="0" dir="5400000" sy="-100000" algn="bl" rotWithShape="0"/>
                </a:effectLst>
              </a:rPr>
              <a:t>Dziękuję za uwagę</a:t>
            </a:r>
          </a:p>
        </p:txBody>
      </p:sp>
    </p:spTree>
    <p:extLst>
      <p:ext uri="{BB962C8B-B14F-4D97-AF65-F5344CB8AC3E}">
        <p14:creationId xmlns:p14="http://schemas.microsoft.com/office/powerpoint/2010/main" val="1669738710"/>
      </p:ext>
    </p:extLst>
  </p:cSld>
  <p:clrMapOvr>
    <a:masterClrMapping/>
  </p:clrMapOvr>
</p:sld>
</file>

<file path=ppt/theme/theme1.xml><?xml version="1.0" encoding="utf-8"?>
<a:theme xmlns:a="http://schemas.openxmlformats.org/drawingml/2006/main" name="Aerodynamiczny">
  <a:themeElements>
    <a:clrScheme name="Przepły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Office — klasyczny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erodynamiczny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7472</TotalTime>
  <Words>3119</Words>
  <Application>Microsoft Office PowerPoint</Application>
  <PresentationFormat>Pokaz na ekranie (4:3)</PresentationFormat>
  <Paragraphs>461</Paragraphs>
  <Slides>36</Slides>
  <Notes>1</Notes>
  <HiddenSlides>0</HiddenSlides>
  <MMClips>0</MMClips>
  <ScaleCrop>false</ScaleCrop>
  <HeadingPairs>
    <vt:vector size="6" baseType="variant">
      <vt:variant>
        <vt:lpstr>Używane czcionki</vt:lpstr>
      </vt:variant>
      <vt:variant>
        <vt:i4>5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36</vt:i4>
      </vt:variant>
    </vt:vector>
  </HeadingPairs>
  <TitlesOfParts>
    <vt:vector size="42" baseType="lpstr">
      <vt:lpstr>Arial</vt:lpstr>
      <vt:lpstr>Calibri</vt:lpstr>
      <vt:lpstr>Georgia</vt:lpstr>
      <vt:lpstr>Times New Roman</vt:lpstr>
      <vt:lpstr>Wingdings</vt:lpstr>
      <vt:lpstr>Aerodynamiczny</vt:lpstr>
      <vt:lpstr>Prezentacja programu PowerPoint</vt:lpstr>
      <vt:lpstr>Obowiązek sporządzania informacji o stanie realizacji zadań oświatowych za poprzedni rok szkolny wynika z art. 11 ust. 7 ustawy z dnia 14 grudnia 2016 r. Prawo oświatowe (t.j. Dz. U. z 2021 r. poz. 1082 ze zm). Organ wykonawczy jednostki samorządu terytorialnego, w terminie do dnia 31 października, przedstawia organowi stanowiącemu jednostki samorządu terytorialnego informację o stanie realizacji zadań oświatowych tej jednostki za poprzedni rok szkolny.  Informacja została przygotowana na podstawie danych przekazywanych do Systemu Informacji Oświatowych (SIO), arkuszy organizacyjnych, opracowań własnych z wykorzystaniem danych z wydziału Ekonomiczno-Administracyjnego Oświaty i Finansowo-Budżetowego oraz strony internetowej Okręgowej Komisji Egzaminacyjnej.</vt:lpstr>
      <vt:lpstr>Sieć przedszkolna – placówki prowadzone przez Gminę Rabka-Zdrój   </vt:lpstr>
      <vt:lpstr>LICZBA DZIECI – Publiczne przedszkola, Oddziały Przedszkolne, Punkty Przedszkolne</vt:lpstr>
      <vt:lpstr>Subwencja oświatowa na 1 ucznia w Gminie Rabka-Zdrój (przedszkola i oddziały przedszkolne)</vt:lpstr>
      <vt:lpstr>Wydatki przedszkoli a otrzymana subwencja wraz z dotacjami </vt:lpstr>
      <vt:lpstr>Prezentacja programu PowerPoint</vt:lpstr>
      <vt:lpstr>Sieć przedszkolna – placówki prowadzone przez osoby prawne inne niż JST oraz przez osoby fizyczne</vt:lpstr>
      <vt:lpstr>LICZBA DZIECI – Niepubliczne przedszkola, Niepubliczne punkty przedszkolne</vt:lpstr>
      <vt:lpstr>Dotacja dla niepublicznych przedszkoli  i punktu przedszkolnego</vt:lpstr>
      <vt:lpstr>Zwrot kosztów udzielonej dotacji</vt:lpstr>
      <vt:lpstr>Do przedszkoli, punktów publicznych i niepublicznych na terenie naszej gminy uczęszczają dzieci zamieszkałe na terenie innej gminy. W związku z tym, gmina na której terenie zamieszkuje dziecko zobowiązana jest pokryć koszty udzielonej dotacji. Gmina Rabka-Zdrój w roku szkolnym 2021/2022 pozyskała z tego tytułu kwoty zwrotu dotacji, tj.:  </vt:lpstr>
      <vt:lpstr>Sieć szkolna - placówki prowadzone przez Gminę Rabka-Zdrój </vt:lpstr>
      <vt:lpstr>LICZBA UCZNIÓW </vt:lpstr>
      <vt:lpstr>Liczba oddziałów</vt:lpstr>
      <vt:lpstr>Subwencja oświatowa na 1 ucznia w Gminie Rabka-Zdrój</vt:lpstr>
      <vt:lpstr>Wydatki szkół a otrzymana subwencja wraz z dotacjami </vt:lpstr>
      <vt:lpstr>Wydatki a subwencja oświatowa w latach:</vt:lpstr>
      <vt:lpstr>Struktura wydatków  szkół i przedszkoli</vt:lpstr>
      <vt:lpstr>Sieć szkolna - placówka prowadzona przez osoby prawne inne niż JST oraz przez osoby fizyczne </vt:lpstr>
      <vt:lpstr>Prezentacja programu PowerPoint</vt:lpstr>
      <vt:lpstr>Dowóz uczniów do szkół i przedszkoli </vt:lpstr>
      <vt:lpstr>Prezentacja programu PowerPoint</vt:lpstr>
      <vt:lpstr>Prezentacja programu PowerPoint</vt:lpstr>
      <vt:lpstr>Wsparcie uczniów o specjalnych potrzebach edukacyjnych </vt:lpstr>
      <vt:lpstr>Prezentacja programu PowerPoint</vt:lpstr>
      <vt:lpstr>Stypendia dla uczniów zdolnych, nagrody</vt:lpstr>
      <vt:lpstr>DOCHODY</vt:lpstr>
      <vt:lpstr>Prezentacja programu PowerPoint</vt:lpstr>
      <vt:lpstr>Prezentacja programu PowerPoint</vt:lpstr>
      <vt:lpstr>Prezentacja programu PowerPoint</vt:lpstr>
      <vt:lpstr>Liczba uczniów przystępujących do egzaminu ósmoklasisty</vt:lpstr>
      <vt:lpstr>Język Polski</vt:lpstr>
      <vt:lpstr>Matematyka</vt:lpstr>
      <vt:lpstr>Język angielski</vt:lpstr>
      <vt:lpstr>Dziękuję za uwagę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dom</dc:creator>
  <cp:lastModifiedBy>Aneta Kozłowska</cp:lastModifiedBy>
  <cp:revision>375</cp:revision>
  <cp:lastPrinted>2022-10-21T08:26:49Z</cp:lastPrinted>
  <dcterms:created xsi:type="dcterms:W3CDTF">2019-06-26T21:06:13Z</dcterms:created>
  <dcterms:modified xsi:type="dcterms:W3CDTF">2022-10-25T09:07:01Z</dcterms:modified>
</cp:coreProperties>
</file>