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2" r:id="rId4"/>
    <p:sldId id="257" r:id="rId5"/>
    <p:sldId id="261" r:id="rId6"/>
    <p:sldId id="260" r:id="rId7"/>
    <p:sldId id="263" r:id="rId8"/>
    <p:sldId id="264" r:id="rId9"/>
    <p:sldId id="265" r:id="rId10"/>
    <p:sldId id="266" r:id="rId11"/>
    <p:sldId id="267" r:id="rId12"/>
    <p:sldId id="269" r:id="rId13"/>
    <p:sldId id="270" r:id="rId14"/>
    <p:sldId id="268" r:id="rId15"/>
    <p:sldId id="271" r:id="rId16"/>
    <p:sldId id="272"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987" autoAdjust="0"/>
    <p:restoredTop sz="94660"/>
  </p:normalViewPr>
  <p:slideViewPr>
    <p:cSldViewPr snapToGrid="0">
      <p:cViewPr>
        <p:scale>
          <a:sx n="80" d="100"/>
          <a:sy n="80" d="100"/>
        </p:scale>
        <p:origin x="-84" y="-3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pl-PL"/>
              <a:t>Kliknij, aby edytować styl</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a:t>Kliknij, aby edytować styl wzorca podtytułu</a:t>
            </a:r>
            <a:endParaRPr lang="en-US" dirty="0"/>
          </a:p>
        </p:txBody>
      </p:sp>
      <p:sp>
        <p:nvSpPr>
          <p:cNvPr id="4" name="Date Placeholder 3"/>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881912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pl-PL"/>
              <a:t>Kliknij, aby edytować styl</a:t>
            </a:r>
            <a:endParaRPr lang="en-US" dirty="0"/>
          </a:p>
        </p:txBody>
      </p:sp>
      <p:sp>
        <p:nvSpPr>
          <p:cNvPr id="3" name="Content Placeholder 2"/>
          <p:cNvSpPr>
            <a:spLocks noGrp="1"/>
          </p:cNvSpPr>
          <p:nvPr>
            <p:ph idx="1"/>
          </p:nvPr>
        </p:nvSpPr>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1914547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pl-PL"/>
              <a:t>Kliknij, aby edytować styl</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18881141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Date Placeholder 4"/>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3311260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l-PL"/>
              <a:t>Kliknij, aby edytować styl</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Edytuj style wzorca tekstu</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Edytuj style wzorca tekstu</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7" name="Date Placeholder 6"/>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8" name="Footer Placeholder 7"/>
          <p:cNvSpPr>
            <a:spLocks noGrp="1"/>
          </p:cNvSpPr>
          <p:nvPr>
            <p:ph type="ftr" sz="quarter" idx="11"/>
          </p:nvPr>
        </p:nvSpPr>
        <p:spPr/>
        <p:txBody>
          <a:bodyPr/>
          <a:lstStyle/>
          <a:p>
            <a:endParaRPr lang="pl-PL"/>
          </a:p>
        </p:txBody>
      </p:sp>
      <p:sp>
        <p:nvSpPr>
          <p:cNvPr id="9" name="Slide Number Placeholder 8"/>
          <p:cNvSpPr>
            <a:spLocks noGrp="1"/>
          </p:cNvSpPr>
          <p:nvPr>
            <p:ph type="sldNum" sz="quarter" idx="12"/>
          </p:nvPr>
        </p:nvSpPr>
        <p:spPr/>
        <p:txBody>
          <a:body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4732372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pl-PL"/>
              <a:t>Kliknij, aby edytować styl</a:t>
            </a:r>
            <a:endParaRPr lang="en-US" dirty="0"/>
          </a:p>
        </p:txBody>
      </p:sp>
      <p:sp>
        <p:nvSpPr>
          <p:cNvPr id="3" name="Date Placeholder 2"/>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4" name="Footer Placeholder 3"/>
          <p:cNvSpPr>
            <a:spLocks noGrp="1"/>
          </p:cNvSpPr>
          <p:nvPr>
            <p:ph type="ftr" sz="quarter" idx="11"/>
          </p:nvPr>
        </p:nvSpPr>
        <p:spPr/>
        <p:txBody>
          <a:bodyPr/>
          <a:lstStyle/>
          <a:p>
            <a:endParaRPr lang="pl-PL"/>
          </a:p>
        </p:txBody>
      </p:sp>
      <p:sp>
        <p:nvSpPr>
          <p:cNvPr id="5" name="Slide Number Placeholder 4"/>
          <p:cNvSpPr>
            <a:spLocks noGrp="1"/>
          </p:cNvSpPr>
          <p:nvPr>
            <p:ph type="sldNum" sz="quarter" idx="12"/>
          </p:nvPr>
        </p:nvSpPr>
        <p:spPr/>
        <p:txBody>
          <a:body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2782600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3" name="Footer Placeholder 2"/>
          <p:cNvSpPr>
            <a:spLocks noGrp="1"/>
          </p:cNvSpPr>
          <p:nvPr>
            <p:ph type="ftr" sz="quarter" idx="11"/>
          </p:nvPr>
        </p:nvSpPr>
        <p:spPr/>
        <p:txBody>
          <a:bodyPr/>
          <a:lstStyle/>
          <a:p>
            <a:endParaRPr lang="pl-PL"/>
          </a:p>
        </p:txBody>
      </p:sp>
      <p:sp>
        <p:nvSpPr>
          <p:cNvPr id="4" name="Slide Number Placeholder 3"/>
          <p:cNvSpPr>
            <a:spLocks noGrp="1"/>
          </p:cNvSpPr>
          <p:nvPr>
            <p:ph type="sldNum" sz="quarter" idx="12"/>
          </p:nvPr>
        </p:nvSpPr>
        <p:spPr/>
        <p:txBody>
          <a:body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1687002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pl-PL"/>
              <a:t>Kliknij, aby edytować styl</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pl-PL"/>
              <a:t>Edytuj style wzorca tekstu</a:t>
            </a:r>
          </a:p>
        </p:txBody>
      </p:sp>
      <p:sp>
        <p:nvSpPr>
          <p:cNvPr id="5" name="Date Placeholder 4"/>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1488408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pl-PL"/>
              <a:t>Kliknij, aby edytować styl</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a:t>Kliknij ikonę, aby dodać obraz</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Edytuj style wzorca tekstu</a:t>
            </a:r>
          </a:p>
        </p:txBody>
      </p:sp>
      <p:sp>
        <p:nvSpPr>
          <p:cNvPr id="5" name="Date Placeholder 4"/>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3900386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ytuł i podpis">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pl-PL"/>
              <a:t>Kliknij, aby edytować styl</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496663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Oferta z podpisem">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l-PL"/>
              <a:t>Kliknij, aby edytować styl</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l-PL"/>
              <a:t>Edytuj style wzorca tekstu</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9AEB92E-7935-4631-8440-97F36E62ADE8}" type="slidenum">
              <a:rPr lang="pl-PL" smtClean="0"/>
              <a:pPr/>
              <a:t>‹#›</a:t>
            </a:fld>
            <a:endParaRPr lang="pl-PL"/>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xmlns="" val="42248446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Karta nazwy">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pl-PL"/>
              <a:t>Kliknij, aby edytować styl</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36067764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Karta nazwy cytatu">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l-PL"/>
              <a:t>Kliknij, aby edytować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l-PL"/>
              <a:t>Edytuj style wzorca tekstu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9AEB92E-7935-4631-8440-97F36E62ADE8}" type="slidenum">
              <a:rPr lang="pl-PL" smtClean="0"/>
              <a:pPr/>
              <a:t>‹#›</a:t>
            </a:fld>
            <a:endParaRPr lang="pl-PL"/>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42411061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rawda lub fałsz">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pl-PL"/>
              <a:t>Kliknij, aby edytować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l-PL"/>
              <a:t>Edytuj style wzorca tekstu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1559614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Vertical Text Placeholder 2"/>
          <p:cNvSpPr>
            <a:spLocks noGrp="1"/>
          </p:cNvSpPr>
          <p:nvPr>
            <p:ph type="body" orient="vert" idx="1"/>
          </p:nvPr>
        </p:nvSpPr>
        <p:spPr/>
        <p:txBody>
          <a:bodyPr vert="eaVert"/>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36083144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pl-PL"/>
              <a:t>Kliknij, aby edytować styl</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B1478A52-A237-4EFC-BBEE-8D1AEC1F4324}" type="datetimeFigureOut">
              <a:rPr lang="pl-PL" smtClean="0"/>
              <a:pPr/>
              <a:t>13.03.2019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1640620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pl-PL"/>
              <a:t>Kliknij, aby edytować styl</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1478A52-A237-4EFC-BBEE-8D1AEC1F4324}" type="datetimeFigureOut">
              <a:rPr lang="pl-PL" smtClean="0"/>
              <a:pPr/>
              <a:t>13.03.2019</a:t>
            </a:fld>
            <a:endParaRPr lang="pl-PL"/>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pl-PL"/>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9AEB92E-7935-4631-8440-97F36E62ADE8}" type="slidenum">
              <a:rPr lang="pl-PL" smtClean="0"/>
              <a:pPr/>
              <a:t>‹#›</a:t>
            </a:fld>
            <a:endParaRPr lang="pl-PL"/>
          </a:p>
        </p:txBody>
      </p:sp>
    </p:spTree>
    <p:extLst>
      <p:ext uri="{BB962C8B-B14F-4D97-AF65-F5344CB8AC3E}">
        <p14:creationId xmlns:p14="http://schemas.microsoft.com/office/powerpoint/2010/main" xmlns="" val="4044787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5EB00C3A-7DF0-4F48-A0D6-1657E5BBE77D}"/>
              </a:ext>
            </a:extLst>
          </p:cNvPr>
          <p:cNvSpPr>
            <a:spLocks noGrp="1"/>
          </p:cNvSpPr>
          <p:nvPr>
            <p:ph type="ctrTitle"/>
          </p:nvPr>
        </p:nvSpPr>
        <p:spPr>
          <a:xfrm>
            <a:off x="1507067" y="1031846"/>
            <a:ext cx="7766936" cy="2507262"/>
          </a:xfrm>
        </p:spPr>
        <p:txBody>
          <a:bodyPr/>
          <a:lstStyle/>
          <a:p>
            <a:pPr algn="ctr"/>
            <a:r>
              <a:rPr lang="pl-PL" dirty="0"/>
              <a:t>wzrost stawek za zagospodarowanie odpadów</a:t>
            </a:r>
          </a:p>
        </p:txBody>
      </p:sp>
      <p:sp>
        <p:nvSpPr>
          <p:cNvPr id="3" name="Podtytuł 2">
            <a:extLst>
              <a:ext uri="{FF2B5EF4-FFF2-40B4-BE49-F238E27FC236}">
                <a16:creationId xmlns:a16="http://schemas.microsoft.com/office/drawing/2014/main" xmlns="" id="{77E36ED4-AD6A-4C14-941C-D6F382DF2742}"/>
              </a:ext>
            </a:extLst>
          </p:cNvPr>
          <p:cNvSpPr>
            <a:spLocks noGrp="1"/>
          </p:cNvSpPr>
          <p:nvPr>
            <p:ph type="subTitle" idx="1"/>
          </p:nvPr>
        </p:nvSpPr>
        <p:spPr>
          <a:xfrm>
            <a:off x="1461277" y="4017277"/>
            <a:ext cx="7766936" cy="1096899"/>
          </a:xfrm>
        </p:spPr>
        <p:txBody>
          <a:bodyPr>
            <a:normAutofit/>
          </a:bodyPr>
          <a:lstStyle/>
          <a:p>
            <a:pPr algn="ctr"/>
            <a:r>
              <a:rPr lang="pl-PL" sz="3200" b="1" dirty="0"/>
              <a:t>przyczyny</a:t>
            </a:r>
          </a:p>
        </p:txBody>
      </p:sp>
      <p:pic>
        <p:nvPicPr>
          <p:cNvPr id="5" name="Obraz 4">
            <a:extLst>
              <a:ext uri="{FF2B5EF4-FFF2-40B4-BE49-F238E27FC236}">
                <a16:creationId xmlns:a16="http://schemas.microsoft.com/office/drawing/2014/main" xmlns="" id="{38C6DAFB-1623-468B-BB9A-70E3C379E8BF}"/>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126797" y="5443610"/>
            <a:ext cx="2017203" cy="1191644"/>
          </a:xfrm>
          <a:prstGeom prst="rect">
            <a:avLst/>
          </a:prstGeom>
        </p:spPr>
      </p:pic>
    </p:spTree>
    <p:extLst>
      <p:ext uri="{BB962C8B-B14F-4D97-AF65-F5344CB8AC3E}">
        <p14:creationId xmlns:p14="http://schemas.microsoft.com/office/powerpoint/2010/main" xmlns="" val="23456832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5EB00C3A-7DF0-4F48-A0D6-1657E5BBE77D}"/>
              </a:ext>
            </a:extLst>
          </p:cNvPr>
          <p:cNvSpPr>
            <a:spLocks noGrp="1"/>
          </p:cNvSpPr>
          <p:nvPr>
            <p:ph type="ctrTitle"/>
          </p:nvPr>
        </p:nvSpPr>
        <p:spPr>
          <a:xfrm>
            <a:off x="1456733" y="1121019"/>
            <a:ext cx="7766936" cy="1646302"/>
          </a:xfrm>
        </p:spPr>
        <p:txBody>
          <a:bodyPr/>
          <a:lstStyle/>
          <a:p>
            <a:pPr algn="ctr"/>
            <a:r>
              <a:rPr lang="pl-PL" dirty="0"/>
              <a:t>I grupa </a:t>
            </a:r>
            <a:br>
              <a:rPr lang="pl-PL" dirty="0"/>
            </a:br>
            <a:r>
              <a:rPr lang="pl-PL" dirty="0"/>
              <a:t>czynniki rynkowe</a:t>
            </a:r>
          </a:p>
        </p:txBody>
      </p:sp>
      <p:sp>
        <p:nvSpPr>
          <p:cNvPr id="3" name="Podtytuł 2">
            <a:extLst>
              <a:ext uri="{FF2B5EF4-FFF2-40B4-BE49-F238E27FC236}">
                <a16:creationId xmlns:a16="http://schemas.microsoft.com/office/drawing/2014/main" xmlns="" id="{77E36ED4-AD6A-4C14-941C-D6F382DF2742}"/>
              </a:ext>
            </a:extLst>
          </p:cNvPr>
          <p:cNvSpPr>
            <a:spLocks noGrp="1"/>
          </p:cNvSpPr>
          <p:nvPr>
            <p:ph type="subTitle" idx="1"/>
          </p:nvPr>
        </p:nvSpPr>
        <p:spPr>
          <a:xfrm>
            <a:off x="1377064" y="2885813"/>
            <a:ext cx="7766936" cy="2074722"/>
          </a:xfrm>
        </p:spPr>
        <p:txBody>
          <a:bodyPr>
            <a:normAutofit fontScale="92500" lnSpcReduction="20000"/>
          </a:bodyPr>
          <a:lstStyle/>
          <a:p>
            <a:pPr marL="457200" indent="-457200" algn="ctr">
              <a:buFont typeface="Wingdings" panose="05000000000000000000" pitchFamily="2" charset="2"/>
              <a:buChar char="q"/>
            </a:pPr>
            <a:r>
              <a:rPr lang="pl-PL" sz="2800" dirty="0"/>
              <a:t>W</a:t>
            </a:r>
            <a:r>
              <a:rPr lang="pl-PL" sz="2800" dirty="0" smtClean="0"/>
              <a:t>zrost </a:t>
            </a:r>
            <a:r>
              <a:rPr lang="pl-PL" sz="2800" dirty="0"/>
              <a:t>wydatków na płace</a:t>
            </a:r>
          </a:p>
          <a:p>
            <a:pPr marL="457200" indent="-457200" algn="ctr">
              <a:buFont typeface="Wingdings" panose="05000000000000000000" pitchFamily="2" charset="2"/>
              <a:buChar char="q"/>
            </a:pPr>
            <a:r>
              <a:rPr lang="pl-PL" sz="2800" dirty="0"/>
              <a:t>Wzrost opłat za media(prąd i inne)</a:t>
            </a:r>
          </a:p>
          <a:p>
            <a:pPr marL="457200" indent="-457200" algn="ctr">
              <a:buFont typeface="Wingdings" panose="05000000000000000000" pitchFamily="2" charset="2"/>
              <a:buChar char="q"/>
            </a:pPr>
            <a:r>
              <a:rPr lang="pl-PL" sz="2800" dirty="0"/>
              <a:t>Problem z odbiorem  odbiorców surowców wtórnych</a:t>
            </a:r>
          </a:p>
          <a:p>
            <a:pPr marL="457200" indent="-457200" algn="ctr">
              <a:buFont typeface="Wingdings" panose="05000000000000000000" pitchFamily="2" charset="2"/>
              <a:buChar char="q"/>
            </a:pPr>
            <a:r>
              <a:rPr lang="pl-PL" sz="2800" dirty="0"/>
              <a:t>S</a:t>
            </a:r>
            <a:r>
              <a:rPr lang="pl-PL" sz="2800" dirty="0" smtClean="0"/>
              <a:t>padek </a:t>
            </a:r>
            <a:r>
              <a:rPr lang="pl-PL" sz="2800" dirty="0"/>
              <a:t>cen surowców wtórnych</a:t>
            </a:r>
          </a:p>
          <a:p>
            <a:pPr algn="ctr"/>
            <a:endParaRPr lang="pl-PL" dirty="0"/>
          </a:p>
          <a:p>
            <a:pPr algn="ctr"/>
            <a:endParaRPr lang="pl-PL" dirty="0"/>
          </a:p>
        </p:txBody>
      </p:sp>
      <p:pic>
        <p:nvPicPr>
          <p:cNvPr id="5" name="Obraz 4">
            <a:extLst>
              <a:ext uri="{FF2B5EF4-FFF2-40B4-BE49-F238E27FC236}">
                <a16:creationId xmlns:a16="http://schemas.microsoft.com/office/drawing/2014/main" xmlns="" id="{38C6DAFB-1623-468B-BB9A-70E3C379E8BF}"/>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126797" y="5443610"/>
            <a:ext cx="2017203" cy="1191644"/>
          </a:xfrm>
          <a:prstGeom prst="rect">
            <a:avLst/>
          </a:prstGeom>
        </p:spPr>
      </p:pic>
    </p:spTree>
    <p:extLst>
      <p:ext uri="{BB962C8B-B14F-4D97-AF65-F5344CB8AC3E}">
        <p14:creationId xmlns:p14="http://schemas.microsoft.com/office/powerpoint/2010/main" xmlns="" val="32662436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5EB00C3A-7DF0-4F48-A0D6-1657E5BBE77D}"/>
              </a:ext>
            </a:extLst>
          </p:cNvPr>
          <p:cNvSpPr>
            <a:spLocks noGrp="1"/>
          </p:cNvSpPr>
          <p:nvPr>
            <p:ph type="ctrTitle"/>
          </p:nvPr>
        </p:nvSpPr>
        <p:spPr>
          <a:xfrm>
            <a:off x="1137951" y="80785"/>
            <a:ext cx="6592886" cy="560484"/>
          </a:xfrm>
        </p:spPr>
        <p:txBody>
          <a:bodyPr/>
          <a:lstStyle/>
          <a:p>
            <a:pPr algn="ctr"/>
            <a:r>
              <a:rPr lang="pl-PL" sz="2800" b="1" dirty="0"/>
              <a:t>I grupa </a:t>
            </a:r>
            <a:r>
              <a:rPr lang="pl-PL" sz="2800" b="1" dirty="0" smtClean="0"/>
              <a:t>czynniki </a:t>
            </a:r>
            <a:r>
              <a:rPr lang="pl-PL" sz="2800" b="1" dirty="0"/>
              <a:t>rynkowe </a:t>
            </a:r>
          </a:p>
        </p:txBody>
      </p:sp>
      <p:sp>
        <p:nvSpPr>
          <p:cNvPr id="3" name="Podtytuł 2">
            <a:extLst>
              <a:ext uri="{FF2B5EF4-FFF2-40B4-BE49-F238E27FC236}">
                <a16:creationId xmlns:a16="http://schemas.microsoft.com/office/drawing/2014/main" xmlns="" id="{77E36ED4-AD6A-4C14-941C-D6F382DF2742}"/>
              </a:ext>
            </a:extLst>
          </p:cNvPr>
          <p:cNvSpPr>
            <a:spLocks noGrp="1"/>
          </p:cNvSpPr>
          <p:nvPr>
            <p:ph type="subTitle" idx="1"/>
          </p:nvPr>
        </p:nvSpPr>
        <p:spPr>
          <a:xfrm>
            <a:off x="1037281" y="2114026"/>
            <a:ext cx="8333221" cy="4135771"/>
          </a:xfrm>
        </p:spPr>
        <p:txBody>
          <a:bodyPr>
            <a:normAutofit/>
          </a:bodyPr>
          <a:lstStyle/>
          <a:p>
            <a:pPr algn="ctr"/>
            <a:endParaRPr lang="pl-PL" sz="3200" b="1" dirty="0"/>
          </a:p>
        </p:txBody>
      </p:sp>
      <p:pic>
        <p:nvPicPr>
          <p:cNvPr id="5" name="Obraz 4">
            <a:extLst>
              <a:ext uri="{FF2B5EF4-FFF2-40B4-BE49-F238E27FC236}">
                <a16:creationId xmlns:a16="http://schemas.microsoft.com/office/drawing/2014/main" xmlns="" id="{38C6DAFB-1623-468B-BB9A-70E3C379E8BF}"/>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9962275" y="290509"/>
            <a:ext cx="2017203" cy="1191644"/>
          </a:xfrm>
          <a:prstGeom prst="rect">
            <a:avLst/>
          </a:prstGeom>
        </p:spPr>
      </p:pic>
      <p:pic>
        <p:nvPicPr>
          <p:cNvPr id="8" name="Obraz 7">
            <a:extLst>
              <a:ext uri="{FF2B5EF4-FFF2-40B4-BE49-F238E27FC236}">
                <a16:creationId xmlns:a16="http://schemas.microsoft.com/office/drawing/2014/main" xmlns="" id="{69572855-C2C6-496D-BF72-1410FE8CA33C}"/>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t="8408" r="23366" b="10619"/>
          <a:stretch/>
        </p:blipFill>
        <p:spPr>
          <a:xfrm>
            <a:off x="914401" y="647006"/>
            <a:ext cx="8573026" cy="6403941"/>
          </a:xfrm>
          <a:prstGeom prst="rect">
            <a:avLst/>
          </a:prstGeom>
        </p:spPr>
      </p:pic>
    </p:spTree>
    <p:extLst>
      <p:ext uri="{BB962C8B-B14F-4D97-AF65-F5344CB8AC3E}">
        <p14:creationId xmlns:p14="http://schemas.microsoft.com/office/powerpoint/2010/main" xmlns="" val="1980184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5EB00C3A-7DF0-4F48-A0D6-1657E5BBE77D}"/>
              </a:ext>
            </a:extLst>
          </p:cNvPr>
          <p:cNvSpPr>
            <a:spLocks noGrp="1"/>
          </p:cNvSpPr>
          <p:nvPr>
            <p:ph type="ctrTitle"/>
          </p:nvPr>
        </p:nvSpPr>
        <p:spPr>
          <a:xfrm>
            <a:off x="1515456" y="290509"/>
            <a:ext cx="7766936" cy="1646302"/>
          </a:xfrm>
        </p:spPr>
        <p:txBody>
          <a:bodyPr/>
          <a:lstStyle/>
          <a:p>
            <a:pPr algn="ctr"/>
            <a:r>
              <a:rPr lang="pl-PL" dirty="0"/>
              <a:t>II grupa </a:t>
            </a:r>
            <a:r>
              <a:rPr lang="pl-PL" dirty="0" smtClean="0"/>
              <a:t>czynniki</a:t>
            </a:r>
            <a:r>
              <a:rPr lang="pl-PL" dirty="0"/>
              <a:t/>
            </a:r>
            <a:br>
              <a:rPr lang="pl-PL" dirty="0"/>
            </a:br>
            <a:r>
              <a:rPr lang="pl-PL" dirty="0"/>
              <a:t>prawne  i ustawowe </a:t>
            </a:r>
          </a:p>
        </p:txBody>
      </p:sp>
      <p:sp>
        <p:nvSpPr>
          <p:cNvPr id="3" name="Podtytuł 2">
            <a:extLst>
              <a:ext uri="{FF2B5EF4-FFF2-40B4-BE49-F238E27FC236}">
                <a16:creationId xmlns:a16="http://schemas.microsoft.com/office/drawing/2014/main" xmlns="" id="{77E36ED4-AD6A-4C14-941C-D6F382DF2742}"/>
              </a:ext>
            </a:extLst>
          </p:cNvPr>
          <p:cNvSpPr>
            <a:spLocks noGrp="1"/>
          </p:cNvSpPr>
          <p:nvPr>
            <p:ph type="subTitle" idx="1"/>
          </p:nvPr>
        </p:nvSpPr>
        <p:spPr>
          <a:xfrm>
            <a:off x="1037281" y="2114026"/>
            <a:ext cx="8333221" cy="4135771"/>
          </a:xfrm>
        </p:spPr>
        <p:txBody>
          <a:bodyPr>
            <a:normAutofit/>
          </a:bodyPr>
          <a:lstStyle/>
          <a:p>
            <a:pPr algn="ctr"/>
            <a:r>
              <a:rPr lang="pl-PL" dirty="0" smtClean="0"/>
              <a:t>Wzrost </a:t>
            </a:r>
            <a:r>
              <a:rPr lang="pl-PL" dirty="0"/>
              <a:t>kosztów związanych z podniesieniem poziomu recyklingu, rosnącym tzw. podatkiem ekologicznym za składowanie odpadów </a:t>
            </a:r>
          </a:p>
          <a:p>
            <a:pPr algn="ctr"/>
            <a:r>
              <a:rPr lang="pl-PL" dirty="0"/>
              <a:t>( w 2017 roku = 24,15 zł/tonę, w 2018 roku 140zł/tonę, w 2020 roku planowane 270 zł/tonę)</a:t>
            </a:r>
          </a:p>
          <a:p>
            <a:pPr algn="ctr"/>
            <a:r>
              <a:rPr lang="pl-PL" dirty="0"/>
              <a:t>Zmiana  rozporządzenia w zakresie ilości odbieranych frakcji odpadów:</a:t>
            </a:r>
          </a:p>
          <a:p>
            <a:pPr marL="285750" indent="-285750" algn="ctr">
              <a:buFontTx/>
              <a:buChar char="-"/>
            </a:pPr>
            <a:r>
              <a:rPr lang="pl-PL" dirty="0"/>
              <a:t>były 5 frakcje obecnie zmiana na </a:t>
            </a:r>
            <a:r>
              <a:rPr lang="pl-PL" dirty="0" smtClean="0"/>
              <a:t>6 </a:t>
            </a:r>
            <a:r>
              <a:rPr lang="pl-PL" dirty="0"/>
              <a:t>frakcji (+</a:t>
            </a:r>
            <a:r>
              <a:rPr lang="pl-PL" dirty="0" err="1"/>
              <a:t>bio</a:t>
            </a:r>
            <a:r>
              <a:rPr lang="pl-PL" dirty="0"/>
              <a:t> i szkło osobno) co podnosi liczbę objazdów</a:t>
            </a:r>
          </a:p>
          <a:p>
            <a:pPr marL="285750" indent="-285750" algn="ctr">
              <a:buFontTx/>
              <a:buChar char="-"/>
            </a:pPr>
            <a:r>
              <a:rPr lang="pl-PL" dirty="0"/>
              <a:t>- </a:t>
            </a:r>
            <a:r>
              <a:rPr lang="pl-PL" dirty="0" smtClean="0"/>
              <a:t>Wymogi </a:t>
            </a:r>
            <a:r>
              <a:rPr lang="pl-PL" dirty="0"/>
              <a:t>odnośnie środków transportu jakimi odbierane są odpady</a:t>
            </a:r>
          </a:p>
          <a:p>
            <a:pPr marL="285750" indent="-285750" algn="ctr">
              <a:buFontTx/>
              <a:buChar char="-"/>
            </a:pPr>
            <a:r>
              <a:rPr lang="pl-PL" dirty="0" smtClean="0"/>
              <a:t>Przyjęcie rozwiązania, </a:t>
            </a:r>
            <a:r>
              <a:rPr lang="pl-PL" dirty="0"/>
              <a:t>iż w Małopolsce  mogą powstać tylko </a:t>
            </a:r>
            <a:br>
              <a:rPr lang="pl-PL" dirty="0"/>
            </a:br>
            <a:r>
              <a:rPr lang="pl-PL" dirty="0"/>
              <a:t>4 RIPOK czyli regionalne instalacje przetwarzania odpadów </a:t>
            </a:r>
            <a:r>
              <a:rPr lang="pl-PL" dirty="0" smtClean="0"/>
              <a:t>komunalnych, </a:t>
            </a:r>
            <a:r>
              <a:rPr lang="pl-PL" dirty="0"/>
              <a:t>a na Podhalu powstały tylko </a:t>
            </a:r>
            <a:r>
              <a:rPr lang="pl-PL" dirty="0" smtClean="0"/>
              <a:t>2, </a:t>
            </a:r>
            <a:r>
              <a:rPr lang="pl-PL" dirty="0"/>
              <a:t>co powoduje brak </a:t>
            </a:r>
            <a:r>
              <a:rPr lang="pl-PL" dirty="0" smtClean="0"/>
              <a:t>konkurencyjności.</a:t>
            </a:r>
            <a:endParaRPr lang="pl-PL" dirty="0"/>
          </a:p>
          <a:p>
            <a:pPr algn="ctr"/>
            <a:endParaRPr lang="pl-PL" sz="3200" b="1" dirty="0"/>
          </a:p>
        </p:txBody>
      </p:sp>
      <p:pic>
        <p:nvPicPr>
          <p:cNvPr id="5" name="Obraz 4">
            <a:extLst>
              <a:ext uri="{FF2B5EF4-FFF2-40B4-BE49-F238E27FC236}">
                <a16:creationId xmlns:a16="http://schemas.microsoft.com/office/drawing/2014/main" xmlns="" id="{38C6DAFB-1623-468B-BB9A-70E3C379E8BF}"/>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9962275" y="290509"/>
            <a:ext cx="2017203" cy="1191644"/>
          </a:xfrm>
          <a:prstGeom prst="rect">
            <a:avLst/>
          </a:prstGeom>
        </p:spPr>
      </p:pic>
    </p:spTree>
    <p:extLst>
      <p:ext uri="{BB962C8B-B14F-4D97-AF65-F5344CB8AC3E}">
        <p14:creationId xmlns:p14="http://schemas.microsoft.com/office/powerpoint/2010/main" xmlns="" val="17670508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5EB00C3A-7DF0-4F48-A0D6-1657E5BBE77D}"/>
              </a:ext>
            </a:extLst>
          </p:cNvPr>
          <p:cNvSpPr>
            <a:spLocks noGrp="1"/>
          </p:cNvSpPr>
          <p:nvPr>
            <p:ph type="ctrTitle"/>
          </p:nvPr>
        </p:nvSpPr>
        <p:spPr>
          <a:xfrm>
            <a:off x="1515456" y="290508"/>
            <a:ext cx="7652295" cy="1253283"/>
          </a:xfrm>
        </p:spPr>
        <p:txBody>
          <a:bodyPr/>
          <a:lstStyle/>
          <a:p>
            <a:pPr algn="ctr"/>
            <a:r>
              <a:rPr lang="pl-PL" sz="4000" dirty="0"/>
              <a:t>II grupa </a:t>
            </a:r>
            <a:r>
              <a:rPr lang="pl-PL" sz="4000" dirty="0" smtClean="0"/>
              <a:t>czynniki</a:t>
            </a:r>
            <a:r>
              <a:rPr lang="pl-PL" sz="4000" dirty="0"/>
              <a:t/>
            </a:r>
            <a:br>
              <a:rPr lang="pl-PL" sz="4000" dirty="0"/>
            </a:br>
            <a:r>
              <a:rPr lang="pl-PL" sz="4000" dirty="0"/>
              <a:t>prawne  i ustawowe </a:t>
            </a:r>
          </a:p>
        </p:txBody>
      </p:sp>
      <p:sp>
        <p:nvSpPr>
          <p:cNvPr id="3" name="Podtytuł 2">
            <a:extLst>
              <a:ext uri="{FF2B5EF4-FFF2-40B4-BE49-F238E27FC236}">
                <a16:creationId xmlns:a16="http://schemas.microsoft.com/office/drawing/2014/main" xmlns="" id="{77E36ED4-AD6A-4C14-941C-D6F382DF2742}"/>
              </a:ext>
            </a:extLst>
          </p:cNvPr>
          <p:cNvSpPr>
            <a:spLocks noGrp="1"/>
          </p:cNvSpPr>
          <p:nvPr>
            <p:ph type="subTitle" idx="1"/>
          </p:nvPr>
        </p:nvSpPr>
        <p:spPr>
          <a:xfrm>
            <a:off x="1037281" y="2114026"/>
            <a:ext cx="8333221" cy="4135771"/>
          </a:xfrm>
        </p:spPr>
        <p:txBody>
          <a:bodyPr>
            <a:normAutofit/>
          </a:bodyPr>
          <a:lstStyle/>
          <a:p>
            <a:pPr algn="ctr"/>
            <a:endParaRPr lang="pl-PL" sz="3200" b="1" dirty="0"/>
          </a:p>
        </p:txBody>
      </p:sp>
      <p:pic>
        <p:nvPicPr>
          <p:cNvPr id="5" name="Obraz 4">
            <a:extLst>
              <a:ext uri="{FF2B5EF4-FFF2-40B4-BE49-F238E27FC236}">
                <a16:creationId xmlns:a16="http://schemas.microsoft.com/office/drawing/2014/main" xmlns="" id="{38C6DAFB-1623-468B-BB9A-70E3C379E8BF}"/>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9962275" y="290509"/>
            <a:ext cx="2017203" cy="1191644"/>
          </a:xfrm>
          <a:prstGeom prst="rect">
            <a:avLst/>
          </a:prstGeom>
        </p:spPr>
      </p:pic>
      <p:pic>
        <p:nvPicPr>
          <p:cNvPr id="10" name="Obraz 9">
            <a:extLst>
              <a:ext uri="{FF2B5EF4-FFF2-40B4-BE49-F238E27FC236}">
                <a16:creationId xmlns:a16="http://schemas.microsoft.com/office/drawing/2014/main" xmlns="" id="{AD5CD428-9804-4FB7-A178-AEFF6B71059D}"/>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449" t="7578" r="22614" b="22822"/>
          <a:stretch/>
        </p:blipFill>
        <p:spPr>
          <a:xfrm>
            <a:off x="1413606" y="1662545"/>
            <a:ext cx="7615033" cy="4813934"/>
          </a:xfrm>
          <a:prstGeom prst="rect">
            <a:avLst/>
          </a:prstGeom>
        </p:spPr>
      </p:pic>
    </p:spTree>
    <p:extLst>
      <p:ext uri="{BB962C8B-B14F-4D97-AF65-F5344CB8AC3E}">
        <p14:creationId xmlns:p14="http://schemas.microsoft.com/office/powerpoint/2010/main" xmlns="" val="3895082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5EB00C3A-7DF0-4F48-A0D6-1657E5BBE77D}"/>
              </a:ext>
            </a:extLst>
          </p:cNvPr>
          <p:cNvSpPr>
            <a:spLocks noGrp="1"/>
          </p:cNvSpPr>
          <p:nvPr>
            <p:ph type="ctrTitle"/>
          </p:nvPr>
        </p:nvSpPr>
        <p:spPr>
          <a:xfrm>
            <a:off x="1515456" y="290509"/>
            <a:ext cx="7766936" cy="1646302"/>
          </a:xfrm>
        </p:spPr>
        <p:txBody>
          <a:bodyPr/>
          <a:lstStyle/>
          <a:p>
            <a:pPr algn="ctr"/>
            <a:r>
              <a:rPr lang="pl-PL" sz="4000" dirty="0"/>
              <a:t>III grupa </a:t>
            </a:r>
            <a:r>
              <a:rPr lang="pl-PL" sz="4000" dirty="0" smtClean="0"/>
              <a:t>czynnik związany z</a:t>
            </a:r>
            <a:r>
              <a:rPr lang="pl-PL" sz="4000" dirty="0"/>
              <a:t/>
            </a:r>
            <a:br>
              <a:rPr lang="pl-PL" sz="4000" dirty="0"/>
            </a:br>
            <a:r>
              <a:rPr lang="pl-PL" sz="4000" dirty="0" smtClean="0"/>
              <a:t>brakiem </a:t>
            </a:r>
            <a:r>
              <a:rPr lang="pl-PL" sz="4000" dirty="0"/>
              <a:t>konkurencji </a:t>
            </a:r>
          </a:p>
        </p:txBody>
      </p:sp>
      <p:sp>
        <p:nvSpPr>
          <p:cNvPr id="3" name="Podtytuł 2">
            <a:extLst>
              <a:ext uri="{FF2B5EF4-FFF2-40B4-BE49-F238E27FC236}">
                <a16:creationId xmlns:a16="http://schemas.microsoft.com/office/drawing/2014/main" xmlns="" id="{77E36ED4-AD6A-4C14-941C-D6F382DF2742}"/>
              </a:ext>
            </a:extLst>
          </p:cNvPr>
          <p:cNvSpPr>
            <a:spLocks noGrp="1"/>
          </p:cNvSpPr>
          <p:nvPr>
            <p:ph type="subTitle" idx="1"/>
          </p:nvPr>
        </p:nvSpPr>
        <p:spPr>
          <a:xfrm>
            <a:off x="1037281" y="2114026"/>
            <a:ext cx="8333221" cy="4135771"/>
          </a:xfrm>
        </p:spPr>
        <p:txBody>
          <a:bodyPr>
            <a:normAutofit/>
          </a:bodyPr>
          <a:lstStyle/>
          <a:p>
            <a:pPr algn="ctr"/>
            <a:r>
              <a:rPr lang="pl-PL" sz="3200" b="1" dirty="0"/>
              <a:t>Obecnie na rynku podhalańskim działają tylko 2 firmy komercyjne , które uzyskały status RIPOK.</a:t>
            </a:r>
          </a:p>
          <a:p>
            <a:pPr algn="ctr"/>
            <a:r>
              <a:rPr lang="pl-PL" sz="3200" b="1" dirty="0"/>
              <a:t>Zawarły one umowę konsorcjum i obecnie jako jedyni oferenci starują w większości postępowań na odbiór i zagospodarowanie </a:t>
            </a:r>
            <a:r>
              <a:rPr lang="pl-PL" sz="3200" b="1" dirty="0" smtClean="0"/>
              <a:t>odpadów.</a:t>
            </a:r>
            <a:endParaRPr lang="pl-PL" sz="3200" b="1" dirty="0"/>
          </a:p>
        </p:txBody>
      </p:sp>
      <p:pic>
        <p:nvPicPr>
          <p:cNvPr id="5" name="Obraz 4">
            <a:extLst>
              <a:ext uri="{FF2B5EF4-FFF2-40B4-BE49-F238E27FC236}">
                <a16:creationId xmlns:a16="http://schemas.microsoft.com/office/drawing/2014/main" xmlns="" id="{38C6DAFB-1623-468B-BB9A-70E3C379E8BF}"/>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9962275" y="290509"/>
            <a:ext cx="2017203" cy="1191644"/>
          </a:xfrm>
          <a:prstGeom prst="rect">
            <a:avLst/>
          </a:prstGeom>
        </p:spPr>
      </p:pic>
    </p:spTree>
    <p:extLst>
      <p:ext uri="{BB962C8B-B14F-4D97-AF65-F5344CB8AC3E}">
        <p14:creationId xmlns:p14="http://schemas.microsoft.com/office/powerpoint/2010/main" xmlns="" val="23296345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5EB00C3A-7DF0-4F48-A0D6-1657E5BBE77D}"/>
              </a:ext>
            </a:extLst>
          </p:cNvPr>
          <p:cNvSpPr>
            <a:spLocks noGrp="1"/>
          </p:cNvSpPr>
          <p:nvPr>
            <p:ph type="ctrTitle"/>
          </p:nvPr>
        </p:nvSpPr>
        <p:spPr>
          <a:xfrm>
            <a:off x="746618" y="290509"/>
            <a:ext cx="8896145" cy="1847049"/>
          </a:xfrm>
        </p:spPr>
        <p:txBody>
          <a:bodyPr/>
          <a:lstStyle/>
          <a:p>
            <a:pPr algn="ctr"/>
            <a:r>
              <a:rPr lang="pl-PL" sz="3600" dirty="0">
                <a:solidFill>
                  <a:srgbClr val="FF0000"/>
                </a:solidFill>
              </a:rPr>
              <a:t>Według ustawy system ma się bilansować</a:t>
            </a:r>
            <a:br>
              <a:rPr lang="pl-PL" sz="3600" dirty="0">
                <a:solidFill>
                  <a:srgbClr val="FF0000"/>
                </a:solidFill>
              </a:rPr>
            </a:br>
            <a:r>
              <a:rPr lang="pl-PL" sz="3600" dirty="0">
                <a:solidFill>
                  <a:srgbClr val="FF0000"/>
                </a:solidFill>
              </a:rPr>
              <a:t>a samorząd nie może do niego dopłacać</a:t>
            </a:r>
          </a:p>
        </p:txBody>
      </p:sp>
      <p:sp>
        <p:nvSpPr>
          <p:cNvPr id="3" name="Podtytuł 2">
            <a:extLst>
              <a:ext uri="{FF2B5EF4-FFF2-40B4-BE49-F238E27FC236}">
                <a16:creationId xmlns:a16="http://schemas.microsoft.com/office/drawing/2014/main" xmlns="" id="{77E36ED4-AD6A-4C14-941C-D6F382DF2742}"/>
              </a:ext>
            </a:extLst>
          </p:cNvPr>
          <p:cNvSpPr>
            <a:spLocks noGrp="1"/>
          </p:cNvSpPr>
          <p:nvPr>
            <p:ph type="subTitle" idx="1"/>
          </p:nvPr>
        </p:nvSpPr>
        <p:spPr>
          <a:xfrm>
            <a:off x="617518" y="2256312"/>
            <a:ext cx="9344758" cy="3657927"/>
          </a:xfrm>
        </p:spPr>
        <p:txBody>
          <a:bodyPr>
            <a:normAutofit/>
          </a:bodyPr>
          <a:lstStyle/>
          <a:p>
            <a:pPr algn="ctr"/>
            <a:r>
              <a:rPr lang="pl-PL" sz="2800" b="1" i="1" dirty="0"/>
              <a:t>System gospodarowania odpadami komunalnymi zorganizowany przez gminę powinien się samofinansować, co przekłada się na obowiązek ustalania wysokości ponoszonych przez mieszkańców gminy opłat na poziomie zabezpieczającym pokrycie kosztów funkcjonowania systemu gospodarowania odpadami komunalnymi – wyjaśnia Regionalna Izba Obrachunkowa w Kielcach.</a:t>
            </a:r>
          </a:p>
        </p:txBody>
      </p:sp>
      <p:pic>
        <p:nvPicPr>
          <p:cNvPr id="5" name="Obraz 4">
            <a:extLst>
              <a:ext uri="{FF2B5EF4-FFF2-40B4-BE49-F238E27FC236}">
                <a16:creationId xmlns:a16="http://schemas.microsoft.com/office/drawing/2014/main" xmlns="" id="{38C6DAFB-1623-468B-BB9A-70E3C379E8BF}"/>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9962275" y="290509"/>
            <a:ext cx="2017203" cy="1191644"/>
          </a:xfrm>
          <a:prstGeom prst="rect">
            <a:avLst/>
          </a:prstGeom>
        </p:spPr>
      </p:pic>
    </p:spTree>
    <p:extLst>
      <p:ext uri="{BB962C8B-B14F-4D97-AF65-F5344CB8AC3E}">
        <p14:creationId xmlns:p14="http://schemas.microsoft.com/office/powerpoint/2010/main" xmlns="" val="2777130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5EB00C3A-7DF0-4F48-A0D6-1657E5BBE77D}"/>
              </a:ext>
            </a:extLst>
          </p:cNvPr>
          <p:cNvSpPr>
            <a:spLocks noGrp="1"/>
          </p:cNvSpPr>
          <p:nvPr>
            <p:ph type="ctrTitle"/>
          </p:nvPr>
        </p:nvSpPr>
        <p:spPr>
          <a:xfrm>
            <a:off x="746619" y="290509"/>
            <a:ext cx="8825220" cy="3065088"/>
          </a:xfrm>
        </p:spPr>
        <p:txBody>
          <a:bodyPr/>
          <a:lstStyle/>
          <a:p>
            <a:pPr algn="ctr"/>
            <a:endParaRPr lang="pl-PL" sz="4800" dirty="0">
              <a:solidFill>
                <a:srgbClr val="FF0000"/>
              </a:solidFill>
            </a:endParaRPr>
          </a:p>
        </p:txBody>
      </p:sp>
      <p:pic>
        <p:nvPicPr>
          <p:cNvPr id="5" name="Obraz 4">
            <a:extLst>
              <a:ext uri="{FF2B5EF4-FFF2-40B4-BE49-F238E27FC236}">
                <a16:creationId xmlns:a16="http://schemas.microsoft.com/office/drawing/2014/main" xmlns="" id="{38C6DAFB-1623-468B-BB9A-70E3C379E8BF}"/>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377180" y="164797"/>
            <a:ext cx="1680952" cy="993007"/>
          </a:xfrm>
          <a:prstGeom prst="rect">
            <a:avLst/>
          </a:prstGeom>
        </p:spPr>
      </p:pic>
      <p:graphicFrame>
        <p:nvGraphicFramePr>
          <p:cNvPr id="4" name="Tabela 3">
            <a:extLst>
              <a:ext uri="{FF2B5EF4-FFF2-40B4-BE49-F238E27FC236}">
                <a16:creationId xmlns:a16="http://schemas.microsoft.com/office/drawing/2014/main" xmlns="" id="{5B5E6FEA-16B5-4043-926A-6C6DC1493794}"/>
              </a:ext>
            </a:extLst>
          </p:cNvPr>
          <p:cNvGraphicFramePr>
            <a:graphicFrameLocks noGrp="1"/>
          </p:cNvGraphicFramePr>
          <p:nvPr>
            <p:extLst>
              <p:ext uri="{D42A27DB-BD31-4B8C-83A1-F6EECF244321}">
                <p14:modId xmlns:p14="http://schemas.microsoft.com/office/powerpoint/2010/main" xmlns="" val="1141834619"/>
              </p:ext>
            </p:extLst>
          </p:nvPr>
        </p:nvGraphicFramePr>
        <p:xfrm>
          <a:off x="562063" y="1157804"/>
          <a:ext cx="9630561" cy="5074532"/>
        </p:xfrm>
        <a:graphic>
          <a:graphicData uri="http://schemas.openxmlformats.org/drawingml/2006/table">
            <a:tbl>
              <a:tblPr firstRow="1" firstCol="1" bandRow="1">
                <a:tableStyleId>{5C22544A-7EE6-4342-B048-85BDC9FD1C3A}</a:tableStyleId>
              </a:tblPr>
              <a:tblGrid>
                <a:gridCol w="2407308">
                  <a:extLst>
                    <a:ext uri="{9D8B030D-6E8A-4147-A177-3AD203B41FA5}">
                      <a16:colId xmlns:a16="http://schemas.microsoft.com/office/drawing/2014/main" xmlns="" val="3451530559"/>
                    </a:ext>
                  </a:extLst>
                </a:gridCol>
                <a:gridCol w="2407308">
                  <a:extLst>
                    <a:ext uri="{9D8B030D-6E8A-4147-A177-3AD203B41FA5}">
                      <a16:colId xmlns:a16="http://schemas.microsoft.com/office/drawing/2014/main" xmlns="" val="2017986104"/>
                    </a:ext>
                  </a:extLst>
                </a:gridCol>
                <a:gridCol w="2407308">
                  <a:extLst>
                    <a:ext uri="{9D8B030D-6E8A-4147-A177-3AD203B41FA5}">
                      <a16:colId xmlns:a16="http://schemas.microsoft.com/office/drawing/2014/main" xmlns="" val="4036873791"/>
                    </a:ext>
                  </a:extLst>
                </a:gridCol>
                <a:gridCol w="2408637">
                  <a:extLst>
                    <a:ext uri="{9D8B030D-6E8A-4147-A177-3AD203B41FA5}">
                      <a16:colId xmlns:a16="http://schemas.microsoft.com/office/drawing/2014/main" xmlns="" val="1415261451"/>
                    </a:ext>
                  </a:extLst>
                </a:gridCol>
              </a:tblGrid>
              <a:tr h="796626">
                <a:tc>
                  <a:txBody>
                    <a:bodyPr/>
                    <a:lstStyle/>
                    <a:p>
                      <a:pPr algn="ctr">
                        <a:lnSpc>
                          <a:spcPct val="107000"/>
                        </a:lnSpc>
                        <a:spcAft>
                          <a:spcPts val="0"/>
                        </a:spcAft>
                      </a:pPr>
                      <a:r>
                        <a:rPr lang="pl-PL" sz="2800" dirty="0">
                          <a:effectLst/>
                        </a:rPr>
                        <a:t>Odpady </a:t>
                      </a:r>
                      <a:endParaRPr lang="pl-PL"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dirty="0">
                          <a:effectLst/>
                        </a:rPr>
                        <a:t>2015 rok</a:t>
                      </a:r>
                      <a:endParaRPr lang="pl-PL"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dirty="0">
                          <a:effectLst/>
                        </a:rPr>
                        <a:t>2016 rok</a:t>
                      </a:r>
                      <a:endParaRPr lang="pl-PL"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a:effectLst/>
                        </a:rPr>
                        <a:t>2017 rok</a:t>
                      </a:r>
                      <a:endParaRPr lang="pl-PL"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637787542"/>
                  </a:ext>
                </a:extLst>
              </a:tr>
              <a:tr h="1342327">
                <a:tc>
                  <a:txBody>
                    <a:bodyPr/>
                    <a:lstStyle/>
                    <a:p>
                      <a:pPr algn="ctr">
                        <a:lnSpc>
                          <a:spcPct val="107000"/>
                        </a:lnSpc>
                        <a:spcAft>
                          <a:spcPts val="0"/>
                        </a:spcAft>
                      </a:pPr>
                      <a:r>
                        <a:rPr lang="pl-PL" sz="2800">
                          <a:effectLst/>
                        </a:rPr>
                        <a:t>segregowane</a:t>
                      </a:r>
                      <a:endParaRPr lang="pl-PL"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dirty="0">
                          <a:effectLst/>
                        </a:rPr>
                        <a:t>1044,8 Mg</a:t>
                      </a:r>
                      <a:endParaRPr lang="pl-PL"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dirty="0">
                          <a:effectLst/>
                        </a:rPr>
                        <a:t>1138,34 Mg</a:t>
                      </a:r>
                      <a:endParaRPr lang="pl-PL"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dirty="0">
                          <a:effectLst/>
                        </a:rPr>
                        <a:t>1280,34 Mg</a:t>
                      </a:r>
                      <a:endParaRPr lang="pl-PL"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878541789"/>
                  </a:ext>
                </a:extLst>
              </a:tr>
              <a:tr h="1342327">
                <a:tc>
                  <a:txBody>
                    <a:bodyPr/>
                    <a:lstStyle/>
                    <a:p>
                      <a:pPr algn="ctr">
                        <a:lnSpc>
                          <a:spcPct val="107000"/>
                        </a:lnSpc>
                        <a:spcAft>
                          <a:spcPts val="0"/>
                        </a:spcAft>
                      </a:pPr>
                      <a:r>
                        <a:rPr lang="pl-PL" sz="2800">
                          <a:effectLst/>
                        </a:rPr>
                        <a:t>zmieszane</a:t>
                      </a:r>
                      <a:endParaRPr lang="pl-PL"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a:effectLst/>
                        </a:rPr>
                        <a:t>1991,7 Mg</a:t>
                      </a:r>
                      <a:endParaRPr lang="pl-PL"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dirty="0">
                          <a:effectLst/>
                        </a:rPr>
                        <a:t>2225,77 Mg</a:t>
                      </a:r>
                      <a:endParaRPr lang="pl-PL"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dirty="0">
                          <a:effectLst/>
                        </a:rPr>
                        <a:t>2539,71 Mg</a:t>
                      </a:r>
                      <a:endParaRPr lang="pl-PL"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487160735"/>
                  </a:ext>
                </a:extLst>
              </a:tr>
              <a:tr h="796626">
                <a:tc>
                  <a:txBody>
                    <a:bodyPr/>
                    <a:lstStyle/>
                    <a:p>
                      <a:pPr algn="ctr">
                        <a:lnSpc>
                          <a:spcPct val="107000"/>
                        </a:lnSpc>
                        <a:spcAft>
                          <a:spcPts val="0"/>
                        </a:spcAft>
                      </a:pPr>
                      <a:r>
                        <a:rPr lang="pl-PL" sz="2800">
                          <a:effectLst/>
                        </a:rPr>
                        <a:t>gabaryty</a:t>
                      </a:r>
                      <a:endParaRPr lang="pl-PL"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a:effectLst/>
                        </a:rPr>
                        <a:t>162,1 Mg</a:t>
                      </a:r>
                      <a:endParaRPr lang="pl-PL"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dirty="0">
                          <a:effectLst/>
                        </a:rPr>
                        <a:t>217,86 Mg</a:t>
                      </a:r>
                      <a:endParaRPr lang="pl-PL"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dirty="0">
                          <a:effectLst/>
                        </a:rPr>
                        <a:t>370,84 Mg</a:t>
                      </a:r>
                      <a:endParaRPr lang="pl-PL"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797196095"/>
                  </a:ext>
                </a:extLst>
              </a:tr>
              <a:tr h="796626">
                <a:tc>
                  <a:txBody>
                    <a:bodyPr/>
                    <a:lstStyle/>
                    <a:p>
                      <a:pPr algn="ctr">
                        <a:lnSpc>
                          <a:spcPct val="107000"/>
                        </a:lnSpc>
                        <a:spcAft>
                          <a:spcPts val="0"/>
                        </a:spcAft>
                      </a:pPr>
                      <a:r>
                        <a:rPr lang="pl-PL" sz="2800">
                          <a:effectLst/>
                        </a:rPr>
                        <a:t>bio</a:t>
                      </a:r>
                      <a:endParaRPr lang="pl-PL"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a:effectLst/>
                        </a:rPr>
                        <a:t>34,6 Mg</a:t>
                      </a:r>
                      <a:endParaRPr lang="pl-PL"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a:effectLst/>
                        </a:rPr>
                        <a:t>47,3 Mg</a:t>
                      </a:r>
                      <a:endParaRPr lang="pl-PL"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pl-PL" sz="2800" dirty="0">
                          <a:effectLst/>
                        </a:rPr>
                        <a:t>119,76 Mg</a:t>
                      </a:r>
                      <a:endParaRPr lang="pl-PL"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849637002"/>
                  </a:ext>
                </a:extLst>
              </a:tr>
            </a:tbl>
          </a:graphicData>
        </a:graphic>
      </p:graphicFrame>
    </p:spTree>
    <p:extLst>
      <p:ext uri="{BB962C8B-B14F-4D97-AF65-F5344CB8AC3E}">
        <p14:creationId xmlns:p14="http://schemas.microsoft.com/office/powerpoint/2010/main" xmlns="" val="108661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b="1" dirty="0" smtClean="0"/>
              <a:t>Ilość odpadów komunalnych w latach 2016 2017 2018 w gminie Rabka-Z.</a:t>
            </a:r>
            <a:endParaRPr lang="pl-PL" dirty="0"/>
          </a:p>
        </p:txBody>
      </p:sp>
      <p:sp>
        <p:nvSpPr>
          <p:cNvPr id="3" name="Symbol zastępczy zawartości 2"/>
          <p:cNvSpPr>
            <a:spLocks noGrp="1"/>
          </p:cNvSpPr>
          <p:nvPr>
            <p:ph idx="1"/>
          </p:nvPr>
        </p:nvSpPr>
        <p:spPr/>
        <p:txBody>
          <a:bodyPr>
            <a:normAutofit/>
          </a:bodyPr>
          <a:lstStyle/>
          <a:p>
            <a:r>
              <a:rPr lang="pl-PL" sz="2000" b="1" dirty="0" smtClean="0">
                <a:solidFill>
                  <a:srgbClr val="FF0000"/>
                </a:solidFill>
              </a:rPr>
              <a:t>ODPADY SEGREGOWANE,    </a:t>
            </a:r>
            <a:r>
              <a:rPr lang="pl-PL" sz="2000" b="1" dirty="0" smtClean="0"/>
              <a:t>ODPADY ZMIESZANE      </a:t>
            </a:r>
            <a:r>
              <a:rPr lang="pl-PL" sz="2000" b="1" dirty="0" smtClean="0">
                <a:solidFill>
                  <a:srgbClr val="00B050"/>
                </a:solidFill>
              </a:rPr>
              <a:t>ODPADY ZIELONE</a:t>
            </a:r>
          </a:p>
          <a:p>
            <a:endParaRPr lang="pl-PL" sz="2000" b="1" dirty="0" smtClean="0"/>
          </a:p>
          <a:p>
            <a:r>
              <a:rPr lang="pl-PL" sz="2000" b="1" dirty="0" smtClean="0">
                <a:solidFill>
                  <a:srgbClr val="FF0000"/>
                </a:solidFill>
              </a:rPr>
              <a:t>ROK   2016  2017 2018    </a:t>
            </a:r>
            <a:r>
              <a:rPr lang="pl-PL" sz="2000" b="1" dirty="0" smtClean="0"/>
              <a:t>2016   2017   2018      </a:t>
            </a:r>
            <a:r>
              <a:rPr lang="pl-PL" sz="2000" b="1" dirty="0" smtClean="0">
                <a:solidFill>
                  <a:srgbClr val="00B050"/>
                </a:solidFill>
              </a:rPr>
              <a:t>2016  2017  2018</a:t>
            </a:r>
          </a:p>
          <a:p>
            <a:endParaRPr lang="pl-PL" sz="2000" b="1" dirty="0" smtClean="0"/>
          </a:p>
          <a:p>
            <a:r>
              <a:rPr lang="pl-PL" sz="2000" b="1" dirty="0" smtClean="0">
                <a:solidFill>
                  <a:srgbClr val="FF0000"/>
                </a:solidFill>
              </a:rPr>
              <a:t>Suma  796   962   900       </a:t>
            </a:r>
            <a:r>
              <a:rPr lang="pl-PL" sz="2000" b="1" dirty="0" smtClean="0"/>
              <a:t>1 777  1 936   1 963      </a:t>
            </a:r>
            <a:r>
              <a:rPr lang="pl-PL" sz="2000" b="1" dirty="0" smtClean="0">
                <a:solidFill>
                  <a:srgbClr val="00B050"/>
                </a:solidFill>
              </a:rPr>
              <a:t>351    394    583  </a:t>
            </a:r>
            <a:endParaRPr lang="pl-PL" sz="2000" dirty="0">
              <a:solidFill>
                <a:srgbClr val="00B05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629833" y="562099"/>
            <a:ext cx="8596668" cy="1320800"/>
          </a:xfrm>
        </p:spPr>
        <p:txBody>
          <a:bodyPr>
            <a:noAutofit/>
          </a:bodyPr>
          <a:lstStyle/>
          <a:p>
            <a:pPr algn="ctr"/>
            <a:r>
              <a:rPr lang="pl-PL" sz="4400" b="1" dirty="0" smtClean="0"/>
              <a:t>UMOWA IN-HOUSE ZK</a:t>
            </a:r>
            <a:br>
              <a:rPr lang="pl-PL" sz="4400" b="1" dirty="0" smtClean="0"/>
            </a:br>
            <a:r>
              <a:rPr lang="pl-PL" sz="4400" b="1" dirty="0" smtClean="0"/>
              <a:t>(za trzy miesiące) </a:t>
            </a:r>
            <a:r>
              <a:rPr lang="pl-PL" sz="4800" dirty="0" smtClean="0"/>
              <a:t/>
            </a:r>
            <a:br>
              <a:rPr lang="pl-PL" sz="4800" dirty="0" smtClean="0"/>
            </a:br>
            <a:endParaRPr lang="pl-PL" sz="4800" dirty="0"/>
          </a:p>
        </p:txBody>
      </p:sp>
      <p:sp>
        <p:nvSpPr>
          <p:cNvPr id="3" name="Symbol zastępczy zawartości 2"/>
          <p:cNvSpPr>
            <a:spLocks noGrp="1"/>
          </p:cNvSpPr>
          <p:nvPr>
            <p:ph idx="1"/>
          </p:nvPr>
        </p:nvSpPr>
        <p:spPr/>
        <p:txBody>
          <a:bodyPr>
            <a:normAutofit lnSpcReduction="10000"/>
          </a:bodyPr>
          <a:lstStyle/>
          <a:p>
            <a:r>
              <a:rPr lang="pl-PL" sz="3200" dirty="0" smtClean="0"/>
              <a:t>Odpady niesegregowane tona – </a:t>
            </a:r>
            <a:r>
              <a:rPr lang="pl-PL" sz="3200" b="1" dirty="0" smtClean="0"/>
              <a:t>988,20 zł</a:t>
            </a:r>
            <a:endParaRPr lang="pl-PL" sz="3200" dirty="0" smtClean="0"/>
          </a:p>
          <a:p>
            <a:r>
              <a:rPr lang="pl-PL" sz="3200" dirty="0" smtClean="0"/>
              <a:t>Odpady segregowane tona – </a:t>
            </a:r>
            <a:r>
              <a:rPr lang="pl-PL" sz="3200" b="1" dirty="0" smtClean="0"/>
              <a:t>999,00 zł</a:t>
            </a:r>
            <a:endParaRPr lang="pl-PL" sz="3200" dirty="0" smtClean="0"/>
          </a:p>
          <a:p>
            <a:r>
              <a:rPr lang="pl-PL" sz="3200" dirty="0" smtClean="0"/>
              <a:t>Odpady zielone tona – </a:t>
            </a:r>
            <a:r>
              <a:rPr lang="pl-PL" sz="3200" b="1" dirty="0" smtClean="0"/>
              <a:t>999,00  zł   </a:t>
            </a:r>
          </a:p>
          <a:p>
            <a:endParaRPr lang="pl-PL" sz="3200" dirty="0" smtClean="0"/>
          </a:p>
          <a:p>
            <a:r>
              <a:rPr lang="pl-PL" sz="3200" dirty="0" smtClean="0"/>
              <a:t>Wydatki na podstawie umowy z Zakładami Komunalnymi za 3 miesiące 2019 r. - </a:t>
            </a:r>
            <a:r>
              <a:rPr lang="pl-PL" sz="3200" smtClean="0"/>
              <a:t>około </a:t>
            </a:r>
            <a:r>
              <a:rPr lang="pl-PL" sz="3200" b="1" smtClean="0"/>
              <a:t>700</a:t>
            </a:r>
            <a:r>
              <a:rPr lang="pl-PL" sz="3200" b="1" dirty="0" smtClean="0"/>
              <a:t> 000,00 zł</a:t>
            </a:r>
            <a:r>
              <a:rPr lang="pl-PL" sz="3200" dirty="0" smtClean="0"/>
              <a:t>;</a:t>
            </a:r>
          </a:p>
          <a:p>
            <a:endParaRPr lang="pl-PL"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4400" b="1" dirty="0" smtClean="0"/>
              <a:t>KOSZTY GOSPODARKI ODPADAMI</a:t>
            </a:r>
            <a:endParaRPr lang="pl-PL" sz="4400" dirty="0"/>
          </a:p>
        </p:txBody>
      </p:sp>
      <p:sp>
        <p:nvSpPr>
          <p:cNvPr id="3" name="Symbol zastępczy zawartości 2"/>
          <p:cNvSpPr>
            <a:spLocks noGrp="1"/>
          </p:cNvSpPr>
          <p:nvPr>
            <p:ph idx="1"/>
          </p:nvPr>
        </p:nvSpPr>
        <p:spPr/>
        <p:txBody>
          <a:bodyPr>
            <a:normAutofit lnSpcReduction="10000"/>
          </a:bodyPr>
          <a:lstStyle/>
          <a:p>
            <a:r>
              <a:rPr lang="pl-PL" sz="3600" dirty="0" smtClean="0"/>
              <a:t>2016 – 1 240 433,16 zł </a:t>
            </a:r>
          </a:p>
          <a:p>
            <a:r>
              <a:rPr lang="pl-PL" sz="3600" dirty="0" smtClean="0"/>
              <a:t>2017 -1 737 763,47 zł</a:t>
            </a:r>
          </a:p>
          <a:p>
            <a:r>
              <a:rPr lang="pl-PL" sz="3600" dirty="0" smtClean="0"/>
              <a:t>2018 – 2 178 418,23 zł</a:t>
            </a:r>
          </a:p>
          <a:p>
            <a:endParaRPr lang="pl-PL" sz="3600" dirty="0" smtClean="0"/>
          </a:p>
          <a:p>
            <a:r>
              <a:rPr lang="pl-PL" sz="3600" dirty="0" smtClean="0"/>
              <a:t>Stawka na 2018 rok na powinna wynosić 14,00 zł</a:t>
            </a:r>
          </a:p>
          <a:p>
            <a:endParaRPr lang="pl-PL" sz="36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sz="4400" dirty="0" smtClean="0"/>
              <a:t>Wyniki unieważnionego przetargu z grudnia 2018 r. </a:t>
            </a:r>
            <a:r>
              <a:rPr lang="pl-PL" dirty="0" smtClean="0"/>
              <a:t/>
            </a:r>
            <a:br>
              <a:rPr lang="pl-PL" dirty="0" smtClean="0"/>
            </a:br>
            <a:endParaRPr lang="pl-PL" dirty="0"/>
          </a:p>
        </p:txBody>
      </p:sp>
      <p:sp>
        <p:nvSpPr>
          <p:cNvPr id="3" name="Symbol zastępczy zawartości 2"/>
          <p:cNvSpPr>
            <a:spLocks noGrp="1"/>
          </p:cNvSpPr>
          <p:nvPr>
            <p:ph idx="1"/>
          </p:nvPr>
        </p:nvSpPr>
        <p:spPr/>
        <p:txBody>
          <a:bodyPr>
            <a:normAutofit lnSpcReduction="10000"/>
          </a:bodyPr>
          <a:lstStyle/>
          <a:p>
            <a:r>
              <a:rPr lang="pl-PL" sz="4000" b="1" dirty="0" smtClean="0"/>
              <a:t>Zakłady Komunalne Sp. z o.o. 3 811 000,00 zł – całkowita kwota przetargowa </a:t>
            </a:r>
            <a:r>
              <a:rPr lang="pl-PL" sz="4000" b="1" dirty="0" smtClean="0">
                <a:solidFill>
                  <a:srgbClr val="FF0000"/>
                </a:solidFill>
              </a:rPr>
              <a:t>-26 zł </a:t>
            </a:r>
            <a:endParaRPr lang="pl-PL" sz="4000" dirty="0" smtClean="0">
              <a:solidFill>
                <a:srgbClr val="FF0000"/>
              </a:solidFill>
            </a:endParaRPr>
          </a:p>
          <a:p>
            <a:r>
              <a:rPr lang="pl-PL" sz="4000" b="1" dirty="0" smtClean="0"/>
              <a:t>IB Sp. z o.o. 3 558 600,00 zł - całkowita kwota przetargowa </a:t>
            </a:r>
            <a:endParaRPr lang="pl-PL" sz="4000" dirty="0" smtClean="0"/>
          </a:p>
          <a:p>
            <a:r>
              <a:rPr lang="pl-PL" sz="4000" dirty="0" smtClean="0">
                <a:solidFill>
                  <a:srgbClr val="FF0000"/>
                </a:solidFill>
              </a:rPr>
              <a:t>- 23,5 zł</a:t>
            </a:r>
            <a:endParaRPr lang="pl-PL" sz="4000" dirty="0">
              <a:solidFill>
                <a:srgbClr val="FF00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657014" y="508000"/>
            <a:ext cx="8596668" cy="1320800"/>
          </a:xfrm>
        </p:spPr>
        <p:txBody>
          <a:bodyPr>
            <a:noAutofit/>
          </a:bodyPr>
          <a:lstStyle/>
          <a:p>
            <a:r>
              <a:rPr lang="pl-PL" b="1" dirty="0" smtClean="0"/>
              <a:t>Informacja dotycząca przetargu na opróżnianie koszy ulicznych </a:t>
            </a:r>
            <a:r>
              <a:rPr lang="pl-PL" dirty="0" smtClean="0"/>
              <a:t/>
            </a:r>
            <a:br>
              <a:rPr lang="pl-PL" dirty="0" smtClean="0"/>
            </a:br>
            <a:endParaRPr lang="pl-PL" dirty="0"/>
          </a:p>
        </p:txBody>
      </p:sp>
      <p:sp>
        <p:nvSpPr>
          <p:cNvPr id="3" name="Symbol zastępczy zawartości 2"/>
          <p:cNvSpPr>
            <a:spLocks noGrp="1"/>
          </p:cNvSpPr>
          <p:nvPr>
            <p:ph idx="1"/>
          </p:nvPr>
        </p:nvSpPr>
        <p:spPr/>
        <p:txBody>
          <a:bodyPr/>
          <a:lstStyle/>
          <a:p>
            <a:r>
              <a:rPr lang="pl-PL" sz="2400" b="1" dirty="0" smtClean="0"/>
              <a:t> Zakłady Komunalne za 2018 r. koszt – 120 000 zł</a:t>
            </a:r>
            <a:endParaRPr lang="pl-PL" sz="2400" dirty="0" smtClean="0"/>
          </a:p>
          <a:p>
            <a:pPr lvl="0"/>
            <a:r>
              <a:rPr lang="pl-PL" sz="2400" dirty="0" smtClean="0"/>
              <a:t>Zakłady komunalne za 2019 r. oferta IN-HOUSE 180 000 zł</a:t>
            </a:r>
          </a:p>
          <a:p>
            <a:pPr lvl="0"/>
            <a:endParaRPr lang="pl-PL" sz="2400" dirty="0" smtClean="0"/>
          </a:p>
          <a:p>
            <a:pPr lvl="0"/>
            <a:r>
              <a:rPr lang="pl-PL" sz="2400" dirty="0" smtClean="0"/>
              <a:t>Przetarg i jego wyniki:</a:t>
            </a:r>
          </a:p>
          <a:p>
            <a:pPr lvl="0"/>
            <a:r>
              <a:rPr lang="pl-PL" sz="2400" dirty="0" smtClean="0"/>
              <a:t>Oferta Zakładów Komunalnych Sp. z o.o. - </a:t>
            </a:r>
            <a:r>
              <a:rPr lang="pl-PL" sz="2400" b="1" dirty="0" smtClean="0"/>
              <a:t>135 000,00 zł</a:t>
            </a:r>
            <a:r>
              <a:rPr lang="pl-PL" sz="2400" dirty="0" smtClean="0"/>
              <a:t>  </a:t>
            </a:r>
          </a:p>
          <a:p>
            <a:pPr lvl="0"/>
            <a:r>
              <a:rPr lang="pl-PL" sz="2400" dirty="0" smtClean="0"/>
              <a:t>Oferta Green Waste Sp. z o.o. – </a:t>
            </a:r>
            <a:r>
              <a:rPr lang="pl-PL" sz="2400" b="1" dirty="0" smtClean="0"/>
              <a:t>91 999,80 zł   </a:t>
            </a:r>
            <a:endParaRPr lang="pl-PL" sz="2400" dirty="0" smtClean="0"/>
          </a:p>
          <a:p>
            <a:endParaRPr lang="pl-PL"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4800" b="1" dirty="0" smtClean="0"/>
              <a:t>PRZETARG z 07.03.2019 r.  </a:t>
            </a:r>
            <a:endParaRPr lang="pl-PL" sz="4800" dirty="0"/>
          </a:p>
        </p:txBody>
      </p:sp>
      <p:sp>
        <p:nvSpPr>
          <p:cNvPr id="3" name="Symbol zastępczy zawartości 2"/>
          <p:cNvSpPr>
            <a:spLocks noGrp="1"/>
          </p:cNvSpPr>
          <p:nvPr>
            <p:ph idx="1"/>
          </p:nvPr>
        </p:nvSpPr>
        <p:spPr/>
        <p:txBody>
          <a:bodyPr>
            <a:normAutofit lnSpcReduction="10000"/>
          </a:bodyPr>
          <a:lstStyle/>
          <a:p>
            <a:r>
              <a:rPr lang="pl-PL" sz="2400" dirty="0" smtClean="0"/>
              <a:t>Zakłady Komunalne Sp. z o.o. i FCC Podhale Sp. z o.o. (konsorcjum) - </a:t>
            </a:r>
            <a:r>
              <a:rPr lang="pl-PL" sz="2400" b="1" dirty="0" smtClean="0"/>
              <a:t>2 105 995,08 zł </a:t>
            </a:r>
            <a:r>
              <a:rPr lang="pl-PL" sz="2400" dirty="0" smtClean="0"/>
              <a:t>na 9 miesięcy;  </a:t>
            </a:r>
          </a:p>
          <a:p>
            <a:r>
              <a:rPr lang="pl-PL" sz="2400" dirty="0" smtClean="0"/>
              <a:t>Z powyższego wynika że ceny jednostkowe zawarte w ofercie konsorcjum Zakładów Komunalnych Sp. z o.o. i FCC Podhale Sp. z o.o. - są nisze niż stawki w umowie podpisanej w trybie In – House z Zakładami Komunalnymi Sp. z o.o.</a:t>
            </a:r>
          </a:p>
          <a:p>
            <a:r>
              <a:rPr lang="pl-PL" sz="2400" dirty="0" smtClean="0"/>
              <a:t>Kwota potrzebna za wywóz odpadów na cały 2019 rok na podstawie powyższych wyliczeń to </a:t>
            </a:r>
            <a:r>
              <a:rPr lang="pl-PL" sz="2400" b="1" dirty="0" smtClean="0"/>
              <a:t>2 825 995,08 zł</a:t>
            </a:r>
            <a:r>
              <a:rPr lang="pl-PL" sz="2400" dirty="0" smtClean="0"/>
              <a:t> – wyliczona stawka opłaty powinna wynosić </a:t>
            </a:r>
            <a:r>
              <a:rPr lang="pl-PL" sz="2400" b="1" dirty="0" smtClean="0"/>
              <a:t>18,00 zł</a:t>
            </a:r>
            <a:r>
              <a:rPr lang="pl-PL" sz="2400" dirty="0" smtClean="0"/>
              <a:t> </a:t>
            </a:r>
          </a:p>
          <a:p>
            <a:endParaRPr lang="pl-PL"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Realne koszty</a:t>
            </a:r>
            <a:endParaRPr lang="pl-PL" dirty="0"/>
          </a:p>
        </p:txBody>
      </p:sp>
      <p:sp>
        <p:nvSpPr>
          <p:cNvPr id="3" name="Symbol zastępczy zawartości 2"/>
          <p:cNvSpPr>
            <a:spLocks noGrp="1"/>
          </p:cNvSpPr>
          <p:nvPr>
            <p:ph idx="1"/>
          </p:nvPr>
        </p:nvSpPr>
        <p:spPr/>
        <p:txBody>
          <a:bodyPr>
            <a:normAutofit/>
          </a:bodyPr>
          <a:lstStyle/>
          <a:p>
            <a:r>
              <a:rPr lang="pl-PL" sz="3200" dirty="0" smtClean="0"/>
              <a:t>W ubiegłym roku zebrano od mieszkańców za śmieci prawie 1,8 mln</a:t>
            </a:r>
          </a:p>
          <a:p>
            <a:r>
              <a:rPr lang="pl-PL" sz="3200" dirty="0" smtClean="0"/>
              <a:t>Jeśli nie podniesiemy opłat to brakuje przeszło 1 mln zł</a:t>
            </a:r>
          </a:p>
          <a:p>
            <a:r>
              <a:rPr lang="pl-PL" sz="3200" dirty="0" smtClean="0"/>
              <a:t>Gmina nie może dołożyć, to skąd wziąć środki?</a:t>
            </a:r>
            <a:endParaRPr lang="pl-PL" sz="3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Koszty wywozu odpadów w innych gminach</a:t>
            </a:r>
            <a:endParaRPr lang="pl-PL" dirty="0"/>
          </a:p>
        </p:txBody>
      </p:sp>
      <p:sp>
        <p:nvSpPr>
          <p:cNvPr id="3" name="Symbol zastępczy zawartości 2"/>
          <p:cNvSpPr>
            <a:spLocks noGrp="1"/>
          </p:cNvSpPr>
          <p:nvPr>
            <p:ph idx="1"/>
          </p:nvPr>
        </p:nvSpPr>
        <p:spPr/>
        <p:txBody>
          <a:bodyPr/>
          <a:lstStyle/>
          <a:p>
            <a:r>
              <a:rPr lang="pl-PL" sz="2000" dirty="0" smtClean="0"/>
              <a:t>Niepołomice - 15,00 zł od osoby, niesegregowane - 25,00 zł od osoby</a:t>
            </a:r>
          </a:p>
          <a:p>
            <a:r>
              <a:rPr lang="pl-PL" sz="2000" dirty="0" smtClean="0"/>
              <a:t>Limanowa Miasto - 13,00 zł od osoby, niesegregowane - 26,00 zł od osoby</a:t>
            </a:r>
          </a:p>
          <a:p>
            <a:r>
              <a:rPr lang="pl-PL" sz="2000" dirty="0" smtClean="0"/>
              <a:t>Szczawnica - 12,00 zł od osoby, niesegregowane - 36,00 zł od osoby</a:t>
            </a:r>
          </a:p>
          <a:p>
            <a:r>
              <a:rPr lang="pl-PL" sz="2000" dirty="0" smtClean="0"/>
              <a:t>Nowy Targ - 13,00 zł od osoby, niesegregowane - 25,00 zł od osoby</a:t>
            </a:r>
          </a:p>
          <a:p>
            <a:r>
              <a:rPr lang="pl-PL" sz="2000" dirty="0" smtClean="0"/>
              <a:t>Nowy Targ Gmina - 16,00 zł od osoby, niesegregowane - 28,00 zł od osoby</a:t>
            </a:r>
          </a:p>
          <a:p>
            <a:r>
              <a:rPr lang="pl-PL" sz="2000" dirty="0" smtClean="0"/>
              <a:t>Krynica-Zdrój - 12,00 zł od osoby, niesegregowane - 26,00 zł od </a:t>
            </a:r>
            <a:r>
              <a:rPr lang="pl-PL" sz="2000" dirty="0" smtClean="0"/>
              <a:t>osoby   Tutaj </a:t>
            </a:r>
            <a:r>
              <a:rPr lang="pl-PL" sz="2000" dirty="0" smtClean="0"/>
              <a:t>ś</a:t>
            </a:r>
            <a:r>
              <a:rPr lang="pl-PL" sz="2000" dirty="0" smtClean="0"/>
              <a:t>mieci segregowane odbierane są raz w miesiącu a odpadów </a:t>
            </a:r>
            <a:r>
              <a:rPr lang="pl-PL" sz="2000" dirty="0" err="1" smtClean="0"/>
              <a:t>bio</a:t>
            </a:r>
            <a:r>
              <a:rPr lang="pl-PL" sz="2000" smtClean="0"/>
              <a:t> praktycznie nie ma.</a:t>
            </a:r>
            <a:endParaRPr lang="pl-PL" sz="2000" dirty="0"/>
          </a:p>
        </p:txBody>
      </p:sp>
    </p:spTree>
  </p:cSld>
  <p:clrMapOvr>
    <a:masterClrMapping/>
  </p:clrMapOvr>
</p:sld>
</file>

<file path=ppt/theme/theme1.xml><?xml version="1.0" encoding="utf-8"?>
<a:theme xmlns:a="http://schemas.openxmlformats.org/drawingml/2006/main" name="Faseta">
  <a:themeElements>
    <a:clrScheme name="Fase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seta">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s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348</TotalTime>
  <Words>502</Words>
  <Application>Microsoft Office PowerPoint</Application>
  <PresentationFormat>Niestandardowy</PresentationFormat>
  <Paragraphs>85</Paragraphs>
  <Slides>16</Slides>
  <Notes>0</Notes>
  <HiddenSlides>0</HiddenSlides>
  <MMClips>0</MMClips>
  <ScaleCrop>false</ScaleCrop>
  <HeadingPairs>
    <vt:vector size="4" baseType="variant">
      <vt:variant>
        <vt:lpstr>Motyw</vt:lpstr>
      </vt:variant>
      <vt:variant>
        <vt:i4>1</vt:i4>
      </vt:variant>
      <vt:variant>
        <vt:lpstr>Tytuły slajdów</vt:lpstr>
      </vt:variant>
      <vt:variant>
        <vt:i4>16</vt:i4>
      </vt:variant>
    </vt:vector>
  </HeadingPairs>
  <TitlesOfParts>
    <vt:vector size="17" baseType="lpstr">
      <vt:lpstr>Faseta</vt:lpstr>
      <vt:lpstr>wzrost stawek za zagospodarowanie odpadów</vt:lpstr>
      <vt:lpstr>I grupa  czynniki rynkowe</vt:lpstr>
      <vt:lpstr>I grupa czynniki rynkowe </vt:lpstr>
      <vt:lpstr>II grupa czynniki prawne  i ustawowe </vt:lpstr>
      <vt:lpstr>II grupa czynniki prawne  i ustawowe </vt:lpstr>
      <vt:lpstr>III grupa czynnik związany z brakiem konkurencji </vt:lpstr>
      <vt:lpstr>Według ustawy system ma się bilansować a samorząd nie może do niego dopłacać</vt:lpstr>
      <vt:lpstr>Slajd 8</vt:lpstr>
      <vt:lpstr>Ilość odpadów komunalnych w latach 2016 2017 2018 w gminie Rabka-Z.</vt:lpstr>
      <vt:lpstr>UMOWA IN-HOUSE ZK (za trzy miesiące)  </vt:lpstr>
      <vt:lpstr>KOSZTY GOSPODARKI ODPADAMI</vt:lpstr>
      <vt:lpstr>Wyniki unieważnionego przetargu z grudnia 2018 r.  </vt:lpstr>
      <vt:lpstr>Informacja dotycząca przetargu na opróżnianie koszy ulicznych  </vt:lpstr>
      <vt:lpstr>PRZETARG z 07.03.2019 r.  </vt:lpstr>
      <vt:lpstr>Realne koszty</vt:lpstr>
      <vt:lpstr>Koszty wywozu odpadów w innych gminach</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Zmiana stawek za zagospodarowanie odpadów</dc:title>
  <dc:creator>Marcin Kolasa</dc:creator>
  <cp:lastModifiedBy>Lenovo</cp:lastModifiedBy>
  <cp:revision>24</cp:revision>
  <dcterms:created xsi:type="dcterms:W3CDTF">2019-02-06T09:31:04Z</dcterms:created>
  <dcterms:modified xsi:type="dcterms:W3CDTF">2019-03-13T20:26:57Z</dcterms:modified>
</cp:coreProperties>
</file>